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69" r:id="rId5"/>
    <p:sldId id="270" r:id="rId6"/>
    <p:sldId id="271" r:id="rId7"/>
    <p:sldId id="273" r:id="rId8"/>
    <p:sldId id="275" r:id="rId9"/>
    <p:sldId id="274" r:id="rId10"/>
    <p:sldId id="276" r:id="rId11"/>
    <p:sldId id="277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22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85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Til 3.hhx-elever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De fire sop-dage</a:t>
            </a:r>
          </a:p>
          <a:p>
            <a:pPr marL="0" indent="0">
              <a:buNone/>
            </a:pPr>
            <a:endParaRPr lang="da-DK" dirty="0" smtClean="0"/>
          </a:p>
          <a:p>
            <a:r>
              <a:rPr lang="da-DK" dirty="0" smtClean="0"/>
              <a:t>Selvstændigt arbejde, vejledning, workshops, skriveværksteder.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4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634481"/>
            <a:ext cx="7729728" cy="1548882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Rapportens dele 1: </a:t>
            </a:r>
            <a:r>
              <a:rPr lang="da-DK" dirty="0"/>
              <a:t>Resume, </a:t>
            </a:r>
            <a:r>
              <a:rPr lang="da-DK" dirty="0" smtClean="0"/>
              <a:t>Indholdsfortegnelse, indledning</a:t>
            </a:r>
            <a:r>
              <a:rPr lang="da-DK" dirty="0"/>
              <a:t>, konklusion, bilag </a:t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399592" y="2481944"/>
            <a:ext cx="9660294" cy="4292080"/>
          </a:xfrm>
        </p:spPr>
        <p:txBody>
          <a:bodyPr>
            <a:normAutofit/>
          </a:bodyPr>
          <a:lstStyle/>
          <a:p>
            <a:r>
              <a:rPr lang="da-DK" i="1" dirty="0" smtClean="0"/>
              <a:t>Se et eksemplarisk resume, og få forklaringen på, hvorfor det skal med. </a:t>
            </a:r>
          </a:p>
          <a:p>
            <a:r>
              <a:rPr lang="da-DK" i="1" dirty="0" smtClean="0"/>
              <a:t>Hvordan skrives den gode indledning, som fanger læseren, og præsenterer emnet? Skal opgaveformuleringen med i indledningen? </a:t>
            </a:r>
          </a:p>
          <a:p>
            <a:r>
              <a:rPr lang="da-DK" i="1" dirty="0" smtClean="0"/>
              <a:t>Gode råd om afsnitsinddeling og overskrifter.</a:t>
            </a:r>
            <a:endParaRPr lang="da-DK" i="1" dirty="0"/>
          </a:p>
          <a:p>
            <a:r>
              <a:rPr lang="da-DK" i="1" dirty="0" smtClean="0"/>
              <a:t>Hvad skal med i selve opgaven, og hvad skal i bilag? </a:t>
            </a:r>
            <a:endParaRPr lang="da-DK" i="1" dirty="0"/>
          </a:p>
          <a:p>
            <a:endParaRPr lang="da-DK" i="1" dirty="0" smtClean="0"/>
          </a:p>
          <a:p>
            <a:r>
              <a:rPr lang="da-DK" i="1" dirty="0" smtClean="0"/>
              <a:t>(relevant, uanset hvilke fag du skriver i. Der vil bliver vist eksempler fra forskellige fagkombinationer)</a:t>
            </a:r>
            <a:endParaRPr lang="da-DK" i="1" dirty="0"/>
          </a:p>
          <a:p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3970549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597159"/>
            <a:ext cx="7729728" cy="1556253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Rapportens dele 2: 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r>
              <a:rPr lang="da-DK" dirty="0" smtClean="0"/>
              <a:t>redegørelse, analyse, vurdering/diskussion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68016" y="2613722"/>
            <a:ext cx="8679460" cy="3586615"/>
          </a:xfrm>
        </p:spPr>
        <p:txBody>
          <a:bodyPr/>
          <a:lstStyle/>
          <a:p>
            <a:r>
              <a:rPr lang="da-DK" i="1" dirty="0" smtClean="0"/>
              <a:t>Gennemgang af 1-2 gamle opgaver. </a:t>
            </a:r>
          </a:p>
          <a:p>
            <a:pPr marL="0" indent="0">
              <a:buNone/>
            </a:pPr>
            <a:endParaRPr lang="da-DK" i="1" dirty="0"/>
          </a:p>
          <a:p>
            <a:r>
              <a:rPr lang="da-DK" i="1" dirty="0" smtClean="0"/>
              <a:t>Få helt styr på forskellene mellem de taksonomiske niveauer.</a:t>
            </a:r>
          </a:p>
          <a:p>
            <a:endParaRPr lang="da-DK" i="1" dirty="0" smtClean="0"/>
          </a:p>
          <a:p>
            <a:r>
              <a:rPr lang="da-DK" i="1" dirty="0" smtClean="0"/>
              <a:t>Følg ”Den Røde Tråd” gennem opgaven. </a:t>
            </a:r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3453487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Sprog og genre </a:t>
            </a:r>
            <a:r>
              <a:rPr lang="da-DK" dirty="0"/>
              <a:t>(</a:t>
            </a:r>
            <a:r>
              <a:rPr lang="da-DK" dirty="0" smtClean="0"/>
              <a:t>akademisk skrivning)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69437" y="2638044"/>
            <a:ext cx="10282334" cy="3936927"/>
          </a:xfrm>
        </p:spPr>
        <p:txBody>
          <a:bodyPr>
            <a:normAutofit/>
          </a:bodyPr>
          <a:lstStyle/>
          <a:p>
            <a:r>
              <a:rPr lang="da-DK" i="1" dirty="0" smtClean="0"/>
              <a:t>Hvordan får jeg min SOP til at ”LYDE” rigtig?</a:t>
            </a:r>
          </a:p>
          <a:p>
            <a:pPr marL="0" indent="0">
              <a:buNone/>
            </a:pPr>
            <a:endParaRPr lang="da-DK" i="1" dirty="0" smtClean="0"/>
          </a:p>
          <a:p>
            <a:r>
              <a:rPr lang="da-DK" i="1" dirty="0" smtClean="0"/>
              <a:t>For dig, der arbejder selvstændigt og allerede er kommet rigtig langt med din SOP.</a:t>
            </a:r>
          </a:p>
          <a:p>
            <a:pPr marL="0" indent="0">
              <a:buNone/>
            </a:pPr>
            <a:endParaRPr lang="da-DK" i="1" dirty="0" smtClean="0"/>
          </a:p>
          <a:p>
            <a:pPr marL="0" indent="0">
              <a:buNone/>
            </a:pPr>
            <a:r>
              <a:rPr lang="da-DK" i="1" dirty="0" smtClean="0"/>
              <a:t>Her får du viden om, hvordan du formulerer dig, så din opgave fremstår skarp og akademisk.</a:t>
            </a:r>
          </a:p>
          <a:p>
            <a:pPr marL="0" indent="0">
              <a:buNone/>
            </a:pPr>
            <a:endParaRPr lang="da-DK" i="1" dirty="0" smtClean="0"/>
          </a:p>
        </p:txBody>
      </p:sp>
    </p:spTree>
    <p:extLst>
      <p:ext uri="{BB962C8B-B14F-4D97-AF65-F5344CB8AC3E}">
        <p14:creationId xmlns:p14="http://schemas.microsoft.com/office/powerpoint/2010/main" val="270250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SOP-dagene</a:t>
            </a:r>
            <a:endParaRPr lang="da-DK" dirty="0"/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952507"/>
              </p:ext>
            </p:extLst>
          </p:nvPr>
        </p:nvGraphicFramePr>
        <p:xfrm>
          <a:off x="2231136" y="2438341"/>
          <a:ext cx="7785464" cy="3468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4610">
                  <a:extLst>
                    <a:ext uri="{9D8B030D-6E8A-4147-A177-3AD203B41FA5}">
                      <a16:colId xmlns:a16="http://schemas.microsoft.com/office/drawing/2014/main" val="4023056481"/>
                    </a:ext>
                  </a:extLst>
                </a:gridCol>
                <a:gridCol w="1280374">
                  <a:extLst>
                    <a:ext uri="{9D8B030D-6E8A-4147-A177-3AD203B41FA5}">
                      <a16:colId xmlns:a16="http://schemas.microsoft.com/office/drawing/2014/main" val="928133568"/>
                    </a:ext>
                  </a:extLst>
                </a:gridCol>
                <a:gridCol w="440509">
                  <a:extLst>
                    <a:ext uri="{9D8B030D-6E8A-4147-A177-3AD203B41FA5}">
                      <a16:colId xmlns:a16="http://schemas.microsoft.com/office/drawing/2014/main" val="471168620"/>
                    </a:ext>
                  </a:extLst>
                </a:gridCol>
                <a:gridCol w="1678577">
                  <a:extLst>
                    <a:ext uri="{9D8B030D-6E8A-4147-A177-3AD203B41FA5}">
                      <a16:colId xmlns:a16="http://schemas.microsoft.com/office/drawing/2014/main" val="273583821"/>
                    </a:ext>
                  </a:extLst>
                </a:gridCol>
                <a:gridCol w="1368798">
                  <a:extLst>
                    <a:ext uri="{9D8B030D-6E8A-4147-A177-3AD203B41FA5}">
                      <a16:colId xmlns:a16="http://schemas.microsoft.com/office/drawing/2014/main" val="323679401"/>
                    </a:ext>
                  </a:extLst>
                </a:gridCol>
                <a:gridCol w="1622596">
                  <a:extLst>
                    <a:ext uri="{9D8B030D-6E8A-4147-A177-3AD203B41FA5}">
                      <a16:colId xmlns:a16="http://schemas.microsoft.com/office/drawing/2014/main" val="1247773884"/>
                    </a:ext>
                  </a:extLst>
                </a:gridCol>
              </a:tblGrid>
              <a:tr h="163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Mandag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err="1" smtClean="0">
                          <a:effectLst/>
                        </a:rPr>
                        <a:t>Tirs-dag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Onsdag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Torsdag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Fredag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2345667553"/>
                  </a:ext>
                </a:extLst>
              </a:tr>
              <a:tr h="762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Workshop</a:t>
                      </a:r>
                      <a:r>
                        <a:rPr lang="da-DK" sz="1000" dirty="0">
                          <a:effectLst/>
                        </a:rPr>
                        <a:t>, </a:t>
                      </a:r>
                      <a:r>
                        <a:rPr lang="da-DK" sz="1000" dirty="0" smtClean="0">
                          <a:effectLst/>
                        </a:rPr>
                        <a:t>obligatorisk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Disponer din tid, disponer din opgave (klassevis, v kontaktlærer)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r>
                        <a:rPr lang="da-DK" sz="1000" dirty="0" smtClean="0">
                          <a:effectLst/>
                        </a:rPr>
                        <a:t>Viden, metoder, faglige begreber i anvendelse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(Opdelt efter fagkombinationer)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3087038052"/>
                  </a:ext>
                </a:extLst>
              </a:tr>
              <a:tr h="834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Korte workshops, </a:t>
                      </a:r>
                      <a:r>
                        <a:rPr lang="da-DK" sz="1000" dirty="0" err="1" smtClean="0">
                          <a:effectLst/>
                        </a:rPr>
                        <a:t>obl</a:t>
                      </a:r>
                      <a:r>
                        <a:rPr lang="da-DK" sz="1000" dirty="0" smtClean="0">
                          <a:effectLst/>
                        </a:rPr>
                        <a:t>,</a:t>
                      </a:r>
                      <a:r>
                        <a:rPr lang="da-DK" sz="1000" baseline="0" dirty="0" smtClean="0">
                          <a:effectLst/>
                        </a:rPr>
                        <a:t> vælg selv hvilke.</a:t>
                      </a:r>
                      <a:r>
                        <a:rPr lang="da-DK" sz="1000" dirty="0" smtClean="0">
                          <a:effectLst/>
                        </a:rPr>
                        <a:t>(1 </a:t>
                      </a:r>
                      <a:r>
                        <a:rPr lang="da-DK" sz="1000" dirty="0">
                          <a:effectLst/>
                        </a:rPr>
                        <a:t>modul)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 smtClean="0">
                          <a:effectLst/>
                        </a:rPr>
                        <a:t>Workshop: Infosøgning: Euromonitor (</a:t>
                      </a:r>
                      <a:r>
                        <a:rPr lang="da-DK" sz="1000" dirty="0" err="1" smtClean="0">
                          <a:effectLst/>
                        </a:rPr>
                        <a:t>jdi</a:t>
                      </a:r>
                      <a:r>
                        <a:rPr lang="da-DK" sz="1000" dirty="0" smtClean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Workshops, vælg selv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Workshops,</a:t>
                      </a:r>
                      <a:r>
                        <a:rPr lang="da-DK" sz="1000" baseline="0" dirty="0" smtClean="0">
                          <a:effectLst/>
                        </a:rPr>
                        <a:t> vælg selv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3002136975"/>
                  </a:ext>
                </a:extLst>
              </a:tr>
              <a:tr h="219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Selvstændigt arbejde m mulighed for vejledning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1-2 </a:t>
                      </a:r>
                      <a:r>
                        <a:rPr lang="da-DK" sz="1000" dirty="0">
                          <a:effectLst/>
                        </a:rPr>
                        <a:t>moduler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4 moduler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4 moduler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4 moduler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1532449703"/>
                  </a:ext>
                </a:extLst>
              </a:tr>
              <a:tr h="1003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Frivillige </a:t>
                      </a:r>
                      <a:r>
                        <a:rPr lang="da-DK" sz="1000" dirty="0" smtClean="0">
                          <a:effectLst/>
                        </a:rPr>
                        <a:t>kurser/skriveværksteder (uden tilmelding)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Åbent på biblioteket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b="1" dirty="0">
                          <a:effectLst/>
                        </a:rPr>
                        <a:t>Skriveværksted: </a:t>
                      </a:r>
                      <a:endParaRPr lang="da-DK" sz="1000" b="1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Kom </a:t>
                      </a:r>
                      <a:r>
                        <a:rPr lang="da-DK" sz="1000" dirty="0">
                          <a:effectLst/>
                        </a:rPr>
                        <a:t>og få tjekket henvisninger/litteraturliste (MJL)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r>
                        <a:rPr lang="da-DK" sz="1000" dirty="0" smtClean="0">
                          <a:effectLst/>
                        </a:rPr>
                        <a:t>  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b="1" dirty="0">
                          <a:effectLst/>
                        </a:rPr>
                        <a:t>Skriveværksted: </a:t>
                      </a:r>
                      <a:r>
                        <a:rPr lang="da-DK" sz="1000" dirty="0">
                          <a:effectLst/>
                        </a:rPr>
                        <a:t>Grammatik, tegnsætning, retstavning mm (</a:t>
                      </a:r>
                      <a:r>
                        <a:rPr lang="da-DK" sz="1000" dirty="0" err="1">
                          <a:effectLst/>
                        </a:rPr>
                        <a:t>lærer-check+peer</a:t>
                      </a:r>
                      <a:r>
                        <a:rPr lang="da-DK" sz="1000" dirty="0">
                          <a:effectLst/>
                        </a:rPr>
                        <a:t> </a:t>
                      </a:r>
                      <a:r>
                        <a:rPr lang="da-DK" sz="1000" dirty="0" err="1">
                          <a:effectLst/>
                        </a:rPr>
                        <a:t>review</a:t>
                      </a:r>
                      <a:r>
                        <a:rPr lang="da-DK" sz="1000" dirty="0" smtClean="0">
                          <a:effectLst/>
                        </a:rPr>
                        <a:t>)</a:t>
                      </a: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410045463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914" y="-31971"/>
            <a:ext cx="12080086" cy="50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300" b="0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9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SOP-dagene</a:t>
            </a:r>
            <a:endParaRPr lang="da-DK" dirty="0"/>
          </a:p>
        </p:txBody>
      </p:sp>
      <p:graphicFrame>
        <p:nvGraphicFramePr>
          <p:cNvPr id="4" name="Pladsholder til ind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935295"/>
              </p:ext>
            </p:extLst>
          </p:nvPr>
        </p:nvGraphicFramePr>
        <p:xfrm>
          <a:off x="2231136" y="2409282"/>
          <a:ext cx="7846858" cy="2761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224">
                  <a:extLst>
                    <a:ext uri="{9D8B030D-6E8A-4147-A177-3AD203B41FA5}">
                      <a16:colId xmlns:a16="http://schemas.microsoft.com/office/drawing/2014/main" val="4023056481"/>
                    </a:ext>
                  </a:extLst>
                </a:gridCol>
                <a:gridCol w="1373011">
                  <a:extLst>
                    <a:ext uri="{9D8B030D-6E8A-4147-A177-3AD203B41FA5}">
                      <a16:colId xmlns:a16="http://schemas.microsoft.com/office/drawing/2014/main" val="928133568"/>
                    </a:ext>
                  </a:extLst>
                </a:gridCol>
                <a:gridCol w="670833">
                  <a:extLst>
                    <a:ext uri="{9D8B030D-6E8A-4147-A177-3AD203B41FA5}">
                      <a16:colId xmlns:a16="http://schemas.microsoft.com/office/drawing/2014/main" val="471168620"/>
                    </a:ext>
                  </a:extLst>
                </a:gridCol>
                <a:gridCol w="1667677">
                  <a:extLst>
                    <a:ext uri="{9D8B030D-6E8A-4147-A177-3AD203B41FA5}">
                      <a16:colId xmlns:a16="http://schemas.microsoft.com/office/drawing/2014/main" val="273583821"/>
                    </a:ext>
                  </a:extLst>
                </a:gridCol>
                <a:gridCol w="1774257">
                  <a:extLst>
                    <a:ext uri="{9D8B030D-6E8A-4147-A177-3AD203B41FA5}">
                      <a16:colId xmlns:a16="http://schemas.microsoft.com/office/drawing/2014/main" val="323679401"/>
                    </a:ext>
                  </a:extLst>
                </a:gridCol>
                <a:gridCol w="1906856">
                  <a:extLst>
                    <a:ext uri="{9D8B030D-6E8A-4147-A177-3AD203B41FA5}">
                      <a16:colId xmlns:a16="http://schemas.microsoft.com/office/drawing/2014/main" val="1247773884"/>
                    </a:ext>
                  </a:extLst>
                </a:gridCol>
              </a:tblGrid>
              <a:tr h="706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Mandag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Tirsdag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Onsdag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Torsdag</a:t>
                      </a:r>
                      <a:endParaRPr lang="da-DK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</a:rPr>
                        <a:t>Fredag</a:t>
                      </a: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2345667553"/>
                  </a:ext>
                </a:extLst>
              </a:tr>
              <a:tr h="2038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klasselokalerne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InnoLab</a:t>
                      </a:r>
                      <a:endParaRPr lang="da-DK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hjemme</a:t>
                      </a: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Nordsalen:</a:t>
                      </a:r>
                      <a:r>
                        <a:rPr lang="da-DK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Arbejdsro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 Eksamensborde,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Opsyn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da-DK" sz="1200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Klasselokaler: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Workshops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Selvstændigt arbejde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Vejledning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a-DK" sz="1000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Nordsalen:</a:t>
                      </a:r>
                      <a:r>
                        <a:rPr lang="da-DK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Arbejdsro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 Eksamensborde,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Opsyn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da-DK" sz="1200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Klasselokaler: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Workshops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Selvstændigt arbejde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Vejledning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a-DK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0" marR="602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Nordsalen:</a:t>
                      </a:r>
                      <a:r>
                        <a:rPr lang="da-DK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Arbejdsro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 Eksamensborde,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a-DK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Opsyn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da-DK" sz="1200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Klasselokaler: 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Workshops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Selvstændigt arbejde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a-DK" sz="12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Vejledning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a-DK" sz="1000" b="0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a-DK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 smtClean="0">
                        <a:effectLst/>
                      </a:endParaRPr>
                    </a:p>
                  </a:txBody>
                  <a:tcPr marL="60270" marR="60270" marT="0" marB="0"/>
                </a:tc>
                <a:extLst>
                  <a:ext uri="{0D108BD9-81ED-4DB2-BD59-A6C34878D82A}">
                    <a16:rowId xmlns:a16="http://schemas.microsoft.com/office/drawing/2014/main" val="243896130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914" y="-31971"/>
            <a:ext cx="12080086" cy="50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300" b="0" i="0" u="none" strike="noStrike" cap="none" normalizeH="0" baseline="0" dirty="0" smtClean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Workshops</a:t>
            </a:r>
            <a:br>
              <a:rPr lang="da-DK" dirty="0" smtClean="0"/>
            </a:br>
            <a:r>
              <a:rPr lang="da-DK" dirty="0" smtClean="0"/>
              <a:t>vælg 2 </a:t>
            </a:r>
            <a:r>
              <a:rPr lang="da-DK" sz="1600" dirty="0" smtClean="0"/>
              <a:t>(+3.prioritet)</a:t>
            </a:r>
            <a:endParaRPr lang="da-DK" sz="16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b="1" dirty="0" smtClean="0"/>
              <a:t>Før du vælger: </a:t>
            </a:r>
          </a:p>
          <a:p>
            <a:endParaRPr lang="da-DK" dirty="0" smtClean="0"/>
          </a:p>
          <a:p>
            <a:pPr lvl="1"/>
            <a:r>
              <a:rPr lang="da-DK" dirty="0" smtClean="0"/>
              <a:t>Hvad fik du af feedback til mini-SOP, DHO m.m.?</a:t>
            </a:r>
          </a:p>
          <a:p>
            <a:pPr lvl="1"/>
            <a:endParaRPr lang="da-DK" dirty="0" smtClean="0"/>
          </a:p>
          <a:p>
            <a:pPr lvl="1"/>
            <a:r>
              <a:rPr lang="da-DK" dirty="0"/>
              <a:t>Hvad er dine stærke og svage sider?</a:t>
            </a:r>
          </a:p>
          <a:p>
            <a:pPr lvl="1"/>
            <a:endParaRPr lang="da-DK" dirty="0" smtClean="0"/>
          </a:p>
          <a:p>
            <a:pPr lvl="1"/>
            <a:r>
              <a:rPr lang="da-DK" dirty="0" smtClean="0"/>
              <a:t>Hvad har du mest brug for at blive bedre til? </a:t>
            </a:r>
          </a:p>
          <a:p>
            <a:pPr lvl="1"/>
            <a:endParaRPr lang="da-DK" dirty="0"/>
          </a:p>
          <a:p>
            <a:pPr lvl="1"/>
            <a:endParaRPr lang="da-DK" dirty="0" smtClean="0"/>
          </a:p>
          <a:p>
            <a:pPr marL="228600" lvl="1" indent="0">
              <a:buNone/>
            </a:pPr>
            <a:r>
              <a:rPr lang="da-DK" dirty="0" smtClean="0"/>
              <a:t>Workshops: </a:t>
            </a:r>
            <a:r>
              <a:rPr lang="da-DK" dirty="0" err="1" smtClean="0"/>
              <a:t>lærergennemgang+selvstændigt</a:t>
            </a:r>
            <a:r>
              <a:rPr lang="da-DK" dirty="0" smtClean="0"/>
              <a:t> arbejde/vejledning.   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21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Mandag, Torsdag, fredag</a:t>
            </a:r>
            <a:br>
              <a:rPr lang="da-DK" dirty="0" smtClean="0"/>
            </a:br>
            <a:r>
              <a:rPr lang="da-DK" dirty="0" smtClean="0"/>
              <a:t>vælg 2 </a:t>
            </a:r>
            <a:r>
              <a:rPr lang="da-DK" sz="1600" dirty="0" smtClean="0"/>
              <a:t>(+3.prioritet)</a:t>
            </a:r>
            <a:endParaRPr lang="da-DK" sz="16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/>
              <a:t>Hvordan laver man korrekte henvisninger og litteraturliste </a:t>
            </a:r>
            <a:r>
              <a:rPr lang="da-DK" dirty="0" err="1"/>
              <a:t>v.hj.a</a:t>
            </a:r>
            <a:r>
              <a:rPr lang="da-DK" dirty="0"/>
              <a:t>. </a:t>
            </a:r>
            <a:r>
              <a:rPr lang="da-DK" dirty="0" err="1"/>
              <a:t>word’s</a:t>
            </a:r>
            <a:r>
              <a:rPr lang="da-DK" dirty="0"/>
              <a:t> funktioner. (basis)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/>
              <a:t>Informationssøgning: </a:t>
            </a:r>
            <a:r>
              <a:rPr lang="da-DK" dirty="0" smtClean="0"/>
              <a:t>IØ, </a:t>
            </a:r>
            <a:r>
              <a:rPr lang="da-DK" dirty="0"/>
              <a:t>fx databaser m </a:t>
            </a:r>
            <a:r>
              <a:rPr lang="da-DK" dirty="0" smtClean="0"/>
              <a:t>statistik</a:t>
            </a:r>
            <a:r>
              <a:rPr lang="da-DK" dirty="0"/>
              <a:t>, infomedia </a:t>
            </a:r>
            <a:r>
              <a:rPr lang="da-DK" dirty="0" smtClean="0"/>
              <a:t>m.m.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 smtClean="0"/>
              <a:t>Informationssøgning,  Af/ </a:t>
            </a:r>
            <a:r>
              <a:rPr lang="da-DK" dirty="0" err="1" smtClean="0"/>
              <a:t>Vø</a:t>
            </a:r>
            <a:r>
              <a:rPr lang="da-DK" dirty="0" smtClean="0"/>
              <a:t>(Euromonitor)</a:t>
            </a:r>
            <a:endParaRPr lang="da-DK" dirty="0"/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/>
              <a:t>Anvend kilder, undgå plagiat (fokus på kvalitative kilder/tekst</a:t>
            </a:r>
            <a:r>
              <a:rPr lang="da-DK" dirty="0" smtClean="0"/>
              <a:t>)</a:t>
            </a:r>
            <a:endParaRPr lang="da-DK" dirty="0"/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/>
              <a:t>Metodeafsnittet (med eksempler fra flere forskellige fagkombinationer)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/>
              <a:t>Rapportens </a:t>
            </a:r>
            <a:r>
              <a:rPr lang="da-DK" dirty="0" smtClean="0"/>
              <a:t>dele 1: </a:t>
            </a:r>
            <a:r>
              <a:rPr lang="da-DK" dirty="0"/>
              <a:t>Resume, indledning, konklusion, bilag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da-DK" dirty="0" smtClean="0"/>
              <a:t>Rapportens dele, 2: Den Røde Tråd/Taksonomier: </a:t>
            </a:r>
            <a:r>
              <a:rPr lang="da-DK" dirty="0"/>
              <a:t>redegørelse, analyse, vurdering/diskussion. </a:t>
            </a:r>
            <a:endParaRPr lang="da-DK" dirty="0" smtClean="0"/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da-DK" dirty="0"/>
              <a:t>Sprog og </a:t>
            </a:r>
            <a:r>
              <a:rPr lang="da-DK" dirty="0" smtClean="0"/>
              <a:t>Genre </a:t>
            </a:r>
            <a:r>
              <a:rPr lang="da-DK" dirty="0"/>
              <a:t>(akademisk </a:t>
            </a:r>
            <a:r>
              <a:rPr lang="da-DK" dirty="0" smtClean="0"/>
              <a:t>skrivning)</a:t>
            </a:r>
            <a:endParaRPr lang="da-DK" dirty="0"/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1360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Hvordan </a:t>
            </a:r>
            <a:r>
              <a:rPr lang="da-DK" dirty="0"/>
              <a:t>laver man korrekte henvisninger og </a:t>
            </a:r>
            <a:r>
              <a:rPr lang="da-DK" dirty="0" smtClean="0"/>
              <a:t>litteraturliste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pPr marL="0" indent="0">
              <a:buNone/>
            </a:pPr>
            <a:r>
              <a:rPr lang="da-DK" b="1" i="1" dirty="0" smtClean="0"/>
              <a:t>Alle klasser har hørt om det før, </a:t>
            </a:r>
            <a:r>
              <a:rPr lang="da-DK" i="1" dirty="0" smtClean="0"/>
              <a:t>men workshoppen er for dig, som stadig ikke helt har styr på, hvordan en korrekt </a:t>
            </a:r>
            <a:r>
              <a:rPr lang="da-DK" i="1" dirty="0" err="1" smtClean="0"/>
              <a:t>kildehenvisning+litteraturliste</a:t>
            </a:r>
            <a:r>
              <a:rPr lang="da-DK" i="1" dirty="0" smtClean="0"/>
              <a:t> ser ud. Eller hvordan man laver dem på en </a:t>
            </a:r>
            <a:r>
              <a:rPr lang="da-DK" i="1" dirty="0"/>
              <a:t>s</a:t>
            </a:r>
            <a:r>
              <a:rPr lang="da-DK" i="1" dirty="0" smtClean="0"/>
              <a:t>mart måde ved hjælp af  WORD.  </a:t>
            </a:r>
          </a:p>
          <a:p>
            <a:pPr marL="0" indent="0">
              <a:buNone/>
            </a:pPr>
            <a:endParaRPr lang="da-DK" i="1" dirty="0" smtClean="0"/>
          </a:p>
          <a:p>
            <a:pPr marL="0" indent="0">
              <a:buNone/>
            </a:pPr>
            <a:r>
              <a:rPr lang="da-DK" i="1" dirty="0" smtClean="0"/>
              <a:t>Et basis-kursus.</a:t>
            </a:r>
          </a:p>
          <a:p>
            <a:pPr marL="0" indent="0">
              <a:buNone/>
            </a:pPr>
            <a:r>
              <a:rPr lang="da-DK" i="1" dirty="0" smtClean="0"/>
              <a:t>(</a:t>
            </a:r>
            <a:r>
              <a:rPr lang="da-DK" i="1" dirty="0" err="1" smtClean="0"/>
              <a:t>obs</a:t>
            </a:r>
            <a:r>
              <a:rPr lang="da-DK" i="1" dirty="0" smtClean="0"/>
              <a:t>: ”øvede” elever, som bare gerne vil have et kvalitetscheck, kan tage skriveværkstedet onsdag i stedet) </a:t>
            </a:r>
            <a:endParaRPr lang="da-DK" i="1" dirty="0"/>
          </a:p>
          <a:p>
            <a:pPr marL="0" indent="0">
              <a:buNone/>
            </a:pPr>
            <a:endParaRPr lang="da-DK" i="1" dirty="0" smtClean="0"/>
          </a:p>
          <a:p>
            <a:pPr marL="0" indent="0">
              <a:buNone/>
            </a:pPr>
            <a:endParaRPr lang="da-DK" i="1" dirty="0"/>
          </a:p>
          <a:p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2634352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266180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da-DK" dirty="0"/>
              <a:t>Informationssøgning: IØ, fx databaser m statistik, infomedia m.m.</a:t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r>
              <a:rPr lang="da-DK" dirty="0"/>
              <a:t>Informationssøgning: </a:t>
            </a:r>
            <a:r>
              <a:rPr lang="da-DK" dirty="0" smtClean="0"/>
              <a:t>Afsætning, VØ </a:t>
            </a:r>
            <a:r>
              <a:rPr lang="da-DK" dirty="0"/>
              <a:t>(Euromonitor)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231136" y="3061031"/>
            <a:ext cx="7729728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i="1" dirty="0" smtClean="0"/>
              <a:t>Få hjælp til effektiv og målrettet søgning</a:t>
            </a:r>
          </a:p>
          <a:p>
            <a:pPr marL="0" indent="0">
              <a:buNone/>
            </a:pPr>
            <a:endParaRPr lang="da-DK" i="1" dirty="0" smtClean="0"/>
          </a:p>
          <a:p>
            <a:pPr marL="0" indent="0">
              <a:buNone/>
            </a:pPr>
            <a:r>
              <a:rPr lang="da-DK" i="1" dirty="0" smtClean="0"/>
              <a:t>Afholdes først på ugen, </a:t>
            </a:r>
            <a:r>
              <a:rPr lang="da-DK" i="1" dirty="0" smtClean="0"/>
              <a:t>så du kan komme hurtigt i gang. </a:t>
            </a:r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85377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Anvend kilder, undgå plagiat 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800" dirty="0" smtClean="0"/>
              <a:t>(</a:t>
            </a:r>
            <a:r>
              <a:rPr lang="da-DK" sz="1800" dirty="0"/>
              <a:t>fokus på kvalitative kilder/tekst)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27138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i="1" dirty="0" smtClean="0"/>
          </a:p>
          <a:p>
            <a:r>
              <a:rPr lang="da-DK" sz="2000" i="1" dirty="0" smtClean="0"/>
              <a:t>Hvornår og hvor ofte skal man </a:t>
            </a:r>
            <a:r>
              <a:rPr lang="da-DK" sz="2000" i="1" dirty="0" smtClean="0"/>
              <a:t>kildehenvise? Hvordan </a:t>
            </a:r>
            <a:r>
              <a:rPr lang="da-DK" sz="2000" i="1" dirty="0" smtClean="0"/>
              <a:t>gør jeg teksten til min egen? Må jeg omskrive, eller skal jeg citere ordret</a:t>
            </a:r>
            <a:r>
              <a:rPr lang="da-DK" sz="2000" i="1" dirty="0" smtClean="0"/>
              <a:t>?</a:t>
            </a:r>
          </a:p>
          <a:p>
            <a:endParaRPr lang="da-DK" sz="2000" i="1" dirty="0"/>
          </a:p>
          <a:p>
            <a:endParaRPr lang="da-DK" sz="2000" i="1" dirty="0" smtClean="0"/>
          </a:p>
          <a:p>
            <a:pPr marL="0" indent="0">
              <a:buNone/>
            </a:pPr>
            <a:endParaRPr lang="da-DK" sz="2000" i="1" dirty="0" smtClean="0"/>
          </a:p>
          <a:p>
            <a:pPr marL="0" indent="0">
              <a:buNone/>
            </a:pPr>
            <a:endParaRPr lang="da-DK" sz="2000" i="1" dirty="0"/>
          </a:p>
          <a:p>
            <a:endParaRPr lang="da-DK" sz="2000" i="1" dirty="0" smtClean="0"/>
          </a:p>
          <a:p>
            <a:endParaRPr lang="da-DK" i="1" dirty="0" smtClean="0"/>
          </a:p>
          <a:p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2260010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Metodeafsnittet 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600" dirty="0" smtClean="0"/>
              <a:t>(</a:t>
            </a:r>
            <a:r>
              <a:rPr lang="da-DK" sz="1600" dirty="0"/>
              <a:t>med eksempler fra flere forskellige fagkombinationer) </a:t>
            </a:r>
            <a:br>
              <a:rPr lang="da-DK" sz="1600" dirty="0"/>
            </a:br>
            <a:endParaRPr lang="da-DK" sz="16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231136" y="2631825"/>
            <a:ext cx="8312456" cy="3999130"/>
          </a:xfrm>
        </p:spPr>
        <p:txBody>
          <a:bodyPr>
            <a:normAutofit/>
          </a:bodyPr>
          <a:lstStyle/>
          <a:p>
            <a:r>
              <a:rPr lang="da-DK" sz="2400" i="1" dirty="0" smtClean="0"/>
              <a:t>Workshop for dig, som gerne vil have gode råd og hjælp til at skrive dit metodeafsnit.</a:t>
            </a:r>
          </a:p>
          <a:p>
            <a:pPr marL="0" indent="0">
              <a:buNone/>
            </a:pPr>
            <a:endParaRPr lang="da-DK" sz="2400" i="1" dirty="0" smtClean="0"/>
          </a:p>
          <a:p>
            <a:r>
              <a:rPr lang="da-DK" sz="2400" i="1" dirty="0" smtClean="0"/>
              <a:t>Se eksempler på metodeafsnit fra forskellige fag, og hør lærernes vurdering af, hvad der er godt og skidt. </a:t>
            </a:r>
          </a:p>
          <a:p>
            <a:pPr marL="0" indent="0">
              <a:buNone/>
            </a:pPr>
            <a:endParaRPr lang="da-DK" sz="2400" i="1" dirty="0"/>
          </a:p>
          <a:p>
            <a:r>
              <a:rPr lang="da-DK" sz="2400" i="1" dirty="0" smtClean="0"/>
              <a:t>Tag gerne </a:t>
            </a:r>
            <a:r>
              <a:rPr lang="da-DK" sz="2400" i="1" dirty="0" smtClean="0"/>
              <a:t>et </a:t>
            </a:r>
            <a:r>
              <a:rPr lang="da-DK" sz="2400" i="1" dirty="0" smtClean="0"/>
              <a:t>udkast til dit eget metodeafsnit med. </a:t>
            </a:r>
            <a:endParaRPr lang="da-DK" sz="2400" i="1" dirty="0"/>
          </a:p>
        </p:txBody>
      </p:sp>
    </p:spTree>
    <p:extLst>
      <p:ext uri="{BB962C8B-B14F-4D97-AF65-F5344CB8AC3E}">
        <p14:creationId xmlns:p14="http://schemas.microsoft.com/office/powerpoint/2010/main" val="33679930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6192D0E868AC469748B641EC817C57" ma:contentTypeVersion="11" ma:contentTypeDescription="Create a new document." ma:contentTypeScope="" ma:versionID="e05f1ccbf722098c9cd461c9d7e80902">
  <xsd:schema xmlns:xsd="http://www.w3.org/2001/XMLSchema" xmlns:xs="http://www.w3.org/2001/XMLSchema" xmlns:p="http://schemas.microsoft.com/office/2006/metadata/properties" xmlns:ns3="5a3bb572-dd18-403c-9127-a7562d3f1b88" xmlns:ns4="7ef8e99b-e688-4b19-841d-d94559b0b70e" targetNamespace="http://schemas.microsoft.com/office/2006/metadata/properties" ma:root="true" ma:fieldsID="09d958a96dce57ca3a43f9741857fc05" ns3:_="" ns4:_="">
    <xsd:import namespace="5a3bb572-dd18-403c-9127-a7562d3f1b88"/>
    <xsd:import namespace="7ef8e99b-e688-4b19-841d-d94559b0b70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3bb572-dd18-403c-9127-a7562d3f1b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f8e99b-e688-4b19-841d-d94559b0b70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C11695E-9315-49B5-8938-1CA37479D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3bb572-dd18-403c-9127-a7562d3f1b88"/>
    <ds:schemaRef ds:uri="7ef8e99b-e688-4b19-841d-d94559b0b7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143BA6-BCC4-47B2-973D-C37B5CF266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9CBA2-5E5F-43B4-9931-6CB99067A5DA}">
  <ds:schemaRefs>
    <ds:schemaRef ds:uri="5a3bb572-dd18-403c-9127-a7562d3f1b88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7ef8e99b-e688-4b19-841d-d94559b0b70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Pakke</Template>
  <TotalTime>725</TotalTime>
  <Words>722</Words>
  <Application>Microsoft Office PowerPoint</Application>
  <PresentationFormat>Widescreen</PresentationFormat>
  <Paragraphs>136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Gill Sans MT</vt:lpstr>
      <vt:lpstr>Times New Roman</vt:lpstr>
      <vt:lpstr>Parcel</vt:lpstr>
      <vt:lpstr>Til 3.hhx-elever</vt:lpstr>
      <vt:lpstr>SOP-dagene</vt:lpstr>
      <vt:lpstr>SOP-dagene</vt:lpstr>
      <vt:lpstr>Workshops vælg 2 (+3.prioritet)</vt:lpstr>
      <vt:lpstr>Mandag, Torsdag, fredag vælg 2 (+3.prioritet)</vt:lpstr>
      <vt:lpstr> Hvordan laver man korrekte henvisninger og litteraturliste </vt:lpstr>
      <vt:lpstr>Informationssøgning: IØ, fx databaser m statistik, infomedia m.m.  Informationssøgning: Afsætning, VØ (Euromonitor) </vt:lpstr>
      <vt:lpstr>Anvend kilder, undgå plagiat  (fokus på kvalitative kilder/tekst) </vt:lpstr>
      <vt:lpstr>Metodeafsnittet  (med eksempler fra flere forskellige fagkombinationer)  </vt:lpstr>
      <vt:lpstr> Rapportens dele 1: Resume, Indholdsfortegnelse, indledning, konklusion, bilag   </vt:lpstr>
      <vt:lpstr>Rapportens dele 2:   redegørelse, analyse, vurdering/diskussion</vt:lpstr>
      <vt:lpstr>Sprog og genre (akademisk skrivning)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SOP: De fire SOP-dage</dc:title>
  <dc:creator>Helle Birch</dc:creator>
  <cp:lastModifiedBy>Helle Birch</cp:lastModifiedBy>
  <cp:revision>33</cp:revision>
  <dcterms:created xsi:type="dcterms:W3CDTF">2020-02-18T12:39:57Z</dcterms:created>
  <dcterms:modified xsi:type="dcterms:W3CDTF">2020-02-19T12:56:56Z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0x010100656192D0E868AC469748B641EC817C57</vt:lpwstr>
  </property>
</Properties>
</file>