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20"/>
  </p:notesMasterIdLst>
  <p:sldIdLst>
    <p:sldId id="256" r:id="rId2"/>
    <p:sldId id="257" r:id="rId3"/>
    <p:sldId id="264" r:id="rId4"/>
    <p:sldId id="265" r:id="rId5"/>
    <p:sldId id="266" r:id="rId6"/>
    <p:sldId id="268" r:id="rId7"/>
    <p:sldId id="269" r:id="rId8"/>
    <p:sldId id="267" r:id="rId9"/>
    <p:sldId id="270" r:id="rId10"/>
    <p:sldId id="258" r:id="rId11"/>
    <p:sldId id="260" r:id="rId12"/>
    <p:sldId id="261" r:id="rId13"/>
    <p:sldId id="262" r:id="rId14"/>
    <p:sldId id="263" r:id="rId15"/>
    <p:sldId id="272" r:id="rId16"/>
    <p:sldId id="277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8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451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7C203C-AD87-42C7-8617-472F7710F5ED}" type="datetimeFigureOut">
              <a:rPr lang="da-DK" smtClean="0"/>
              <a:t>06-03-2020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5A82E9-B8B1-4D3F-A293-C10D6200D7C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96412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 smtClean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B01289-D1A7-7C44-B493-7D570C56A445}" type="slidenum">
              <a:rPr lang="da-DK" smtClean="0"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35422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B01289-D1A7-7C44-B493-7D570C56A445}" type="slidenum">
              <a:rPr lang="da-DK" smtClean="0"/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77182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smtClean="0"/>
              <a:t>Klik for at redigere undertiteltypografien i masteren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3/6/2020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3/6/2020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3/6/2020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3/6/2020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3/6/2020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3/6/2020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3/6/2020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3/6/2020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3/6/2020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3/6/2020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3/6/2020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3/6/2020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smtClean="0"/>
              <a:t>Planlæg din tid, </a:t>
            </a:r>
            <a:br>
              <a:rPr lang="da-DK" dirty="0" smtClean="0"/>
            </a:br>
            <a:r>
              <a:rPr lang="da-DK" dirty="0" smtClean="0"/>
              <a:t>planlæg din opgave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5474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SOP </a:t>
            </a:r>
            <a:r>
              <a:rPr lang="da-DK" dirty="0"/>
              <a:t>=</a:t>
            </a:r>
            <a:r>
              <a:rPr lang="da-DK" dirty="0" smtClean="0"/>
              <a:t> eksamen er i gang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da-DK" dirty="0" smtClean="0"/>
          </a:p>
          <a:p>
            <a:pPr lvl="1"/>
            <a:r>
              <a:rPr lang="da-DK" dirty="0" smtClean="0"/>
              <a:t>Opgaveformuleringen kan ikke laves om.</a:t>
            </a:r>
          </a:p>
          <a:p>
            <a:pPr lvl="1"/>
            <a:endParaRPr lang="da-DK" dirty="0" smtClean="0"/>
          </a:p>
          <a:p>
            <a:pPr lvl="1"/>
            <a:r>
              <a:rPr lang="da-DK" dirty="0" smtClean="0"/>
              <a:t>Du SKAL aflevere til tiden. (udsættelse kan kun gives </a:t>
            </a:r>
            <a:r>
              <a:rPr lang="da-DK" dirty="0" smtClean="0"/>
              <a:t>ved </a:t>
            </a:r>
            <a:r>
              <a:rPr lang="da-DK" dirty="0" err="1" smtClean="0"/>
              <a:t>lægeerklæring+kontakt</a:t>
            </a:r>
            <a:r>
              <a:rPr lang="da-DK" dirty="0" smtClean="0"/>
              <a:t> til skolen)</a:t>
            </a:r>
          </a:p>
          <a:p>
            <a:pPr lvl="1"/>
            <a:endParaRPr lang="da-DK" dirty="0" smtClean="0"/>
          </a:p>
          <a:p>
            <a:pPr lvl="1"/>
            <a:r>
              <a:rPr lang="da-DK" dirty="0" smtClean="0"/>
              <a:t>Den rapport du afleverer, danner grundlag for eksamen.</a:t>
            </a:r>
          </a:p>
          <a:p>
            <a:pPr lvl="1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36440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Undgå problemer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i="1" dirty="0"/>
              <a:t>Hvis rektor træffer afgørelse om, at en elev har fået uretmæssig hjælp, udgivet andres arbejde for sig eget eller afleveret eget tidligere bedømt materiale i forbindelse med den skriftlige opgavebesvarelse i SOP, kan skolen vælge at bortvise eleven fra prøven som helhed (afvise eksamensgrundlaget) eller fastsætte niveauet for SOP-prøven som helhed til -3 (jf. Eksamensbekendtgørelsen §7 stk. 2). </a:t>
            </a:r>
            <a:endParaRPr lang="da-DK" dirty="0"/>
          </a:p>
          <a:p>
            <a:endParaRPr lang="da-DK" dirty="0" smtClean="0"/>
          </a:p>
          <a:p>
            <a:pPr marL="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4998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1757" y="1303638"/>
            <a:ext cx="7818384" cy="449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07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Hvordan undgår man det?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 smtClean="0"/>
          </a:p>
          <a:p>
            <a:r>
              <a:rPr lang="da-DK" dirty="0" smtClean="0"/>
              <a:t>Altid </a:t>
            </a:r>
            <a:r>
              <a:rPr lang="da-DK" dirty="0"/>
              <a:t>lave </a:t>
            </a:r>
            <a:r>
              <a:rPr lang="da-DK" dirty="0" smtClean="0"/>
              <a:t>kildehenvisninger: </a:t>
            </a:r>
            <a:r>
              <a:rPr lang="da-DK" dirty="0"/>
              <a:t>Hellere en for meget end en for lidt. </a:t>
            </a:r>
          </a:p>
          <a:p>
            <a:pPr marL="0" indent="0">
              <a:buNone/>
            </a:pPr>
            <a:r>
              <a:rPr lang="da-DK" dirty="0"/>
              <a:t> </a:t>
            </a:r>
          </a:p>
          <a:p>
            <a:r>
              <a:rPr lang="da-DK" dirty="0"/>
              <a:t>Undgå postulater: Underbyg enhver påstand med faglige argumenter</a:t>
            </a:r>
          </a:p>
          <a:p>
            <a:pPr marL="0" indent="0">
              <a:buNone/>
            </a:pPr>
            <a:r>
              <a:rPr lang="da-DK" dirty="0"/>
              <a:t> 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5981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Kildehenvisninger: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da-DK" dirty="0" smtClean="0"/>
          </a:p>
          <a:p>
            <a:r>
              <a:rPr lang="da-DK" dirty="0" smtClean="0"/>
              <a:t>Når du citerer: </a:t>
            </a:r>
          </a:p>
          <a:p>
            <a:pPr marL="0" indent="0">
              <a:buNone/>
            </a:pPr>
            <a:endParaRPr lang="da-DK" dirty="0" smtClean="0"/>
          </a:p>
          <a:p>
            <a:pPr marL="0" indent="0">
              <a:buNone/>
            </a:pPr>
            <a:endParaRPr lang="da-DK" dirty="0" smtClean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 smtClean="0"/>
          </a:p>
          <a:p>
            <a:pPr marL="0" indent="0">
              <a:buNone/>
            </a:pPr>
            <a:endParaRPr lang="da-DK" dirty="0" smtClean="0"/>
          </a:p>
          <a:p>
            <a:r>
              <a:rPr lang="da-DK" dirty="0" smtClean="0"/>
              <a:t>Og når du henviser: </a:t>
            </a:r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9184" y="4538812"/>
            <a:ext cx="5988956" cy="1713707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662" y="2538778"/>
            <a:ext cx="6181635" cy="1757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27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Øvelse 1: skriv en liste over alt, hvad der skal laves til en SOP.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a-DK" dirty="0" smtClean="0"/>
              <a:t>Fx:</a:t>
            </a:r>
          </a:p>
          <a:p>
            <a:pPr lvl="1"/>
            <a:r>
              <a:rPr lang="da-DK" dirty="0" smtClean="0"/>
              <a:t>Læse kilder/skrive notater</a:t>
            </a:r>
          </a:p>
          <a:p>
            <a:pPr lvl="1"/>
            <a:r>
              <a:rPr lang="da-DK" dirty="0" smtClean="0"/>
              <a:t>Indsamle/behandle empiri</a:t>
            </a:r>
          </a:p>
          <a:p>
            <a:pPr lvl="1"/>
            <a:r>
              <a:rPr lang="da-DK" dirty="0" smtClean="0"/>
              <a:t>Skrive udkast til indledning</a:t>
            </a:r>
          </a:p>
          <a:p>
            <a:pPr lvl="1"/>
            <a:r>
              <a:rPr lang="da-DK" dirty="0" smtClean="0"/>
              <a:t>Vejledning….</a:t>
            </a:r>
          </a:p>
          <a:p>
            <a:pPr lvl="1"/>
            <a:r>
              <a:rPr lang="da-DK" dirty="0" smtClean="0"/>
              <a:t>….</a:t>
            </a:r>
          </a:p>
          <a:p>
            <a:pPr lvl="1"/>
            <a:r>
              <a:rPr lang="da-DK" dirty="0" smtClean="0"/>
              <a:t>…</a:t>
            </a:r>
          </a:p>
          <a:p>
            <a:pPr lvl="1"/>
            <a:r>
              <a:rPr lang="da-DK" dirty="0" smtClean="0"/>
              <a:t>…</a:t>
            </a:r>
          </a:p>
          <a:p>
            <a:pPr lvl="1"/>
            <a:r>
              <a:rPr lang="da-DK" dirty="0" smtClean="0"/>
              <a:t>Forside</a:t>
            </a:r>
          </a:p>
          <a:p>
            <a:pPr lvl="1"/>
            <a:r>
              <a:rPr lang="da-DK" dirty="0" smtClean="0"/>
              <a:t>Læse korrektur, peer </a:t>
            </a:r>
            <a:r>
              <a:rPr lang="da-DK" dirty="0" err="1" smtClean="0"/>
              <a:t>review</a:t>
            </a:r>
            <a:r>
              <a:rPr lang="da-DK" dirty="0" smtClean="0"/>
              <a:t>: få kammerat/mor/…. til at læse igennem og rette stavefejl/kommafejl</a:t>
            </a:r>
          </a:p>
        </p:txBody>
      </p:sp>
    </p:spTree>
    <p:extLst>
      <p:ext uri="{BB962C8B-B14F-4D97-AF65-F5344CB8AC3E}">
        <p14:creationId xmlns:p14="http://schemas.microsoft.com/office/powerpoint/2010/main" val="278603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31136" y="346166"/>
            <a:ext cx="7729728" cy="1807246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Øvelse 2:</a:t>
            </a:r>
            <a:br>
              <a:rPr lang="da-DK" dirty="0" smtClean="0"/>
            </a:br>
            <a:r>
              <a:rPr lang="da-DK" dirty="0" smtClean="0"/>
              <a:t>Skriv en </a:t>
            </a:r>
            <a:r>
              <a:rPr lang="da-DK" dirty="0"/>
              <a:t>DISPOSITION </a:t>
            </a:r>
            <a:br>
              <a:rPr lang="da-DK" dirty="0"/>
            </a:br>
            <a:r>
              <a:rPr lang="da-DK" dirty="0"/>
              <a:t>eller en </a:t>
            </a:r>
            <a:r>
              <a:rPr lang="da-DK" dirty="0" smtClean="0"/>
              <a:t>INDHOLDSFORTEGNELSE: </a:t>
            </a:r>
            <a:br>
              <a:rPr lang="da-DK" dirty="0" smtClean="0"/>
            </a:br>
            <a:r>
              <a:rPr lang="da-DK" sz="1800" dirty="0" smtClean="0"/>
              <a:t>Hvad skal dine kapitler hedde, og hvor lange skal de ca. være?</a:t>
            </a:r>
            <a:r>
              <a:rPr lang="da-DK" dirty="0"/>
              <a:t/>
            </a:r>
            <a:br>
              <a:rPr lang="da-DK" dirty="0"/>
            </a:br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1600" y="2542426"/>
            <a:ext cx="4143233" cy="3110232"/>
          </a:xfrm>
          <a:prstGeom prst="rect">
            <a:avLst/>
          </a:prstGeom>
        </p:spPr>
      </p:pic>
      <p:pic>
        <p:nvPicPr>
          <p:cNvPr id="7" name="Pladsholder til indhold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65073" y="3429000"/>
            <a:ext cx="5430927" cy="222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0425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Øvelse </a:t>
            </a:r>
            <a:r>
              <a:rPr lang="da-DK" dirty="0" smtClean="0"/>
              <a:t>3: </a:t>
            </a:r>
            <a:r>
              <a:rPr lang="da-DK" dirty="0" smtClean="0"/>
              <a:t>Lav en tidsplan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 smtClean="0"/>
              <a:t>SOP er en proces, så tidsplanen kan revideres undervejs</a:t>
            </a:r>
            <a:r>
              <a:rPr lang="da-DK" dirty="0" smtClean="0"/>
              <a:t>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 smtClean="0"/>
              <a:t>TIP: Start bagfra. Hvad er det sidste, du skal gøre, før opgaven afleveres?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 smtClean="0"/>
              <a:t>TIP: Sæt Milepæle for dig selv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 smtClean="0"/>
          </a:p>
        </p:txBody>
      </p:sp>
    </p:spTree>
    <p:extLst>
      <p:ext uri="{BB962C8B-B14F-4D97-AF65-F5344CB8AC3E}">
        <p14:creationId xmlns:p14="http://schemas.microsoft.com/office/powerpoint/2010/main" val="9716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9860348"/>
              </p:ext>
            </p:extLst>
          </p:nvPr>
        </p:nvGraphicFramePr>
        <p:xfrm>
          <a:off x="666893" y="313945"/>
          <a:ext cx="9806492" cy="5711112"/>
        </p:xfrm>
        <a:graphic>
          <a:graphicData uri="http://schemas.openxmlformats.org/drawingml/2006/table">
            <a:tbl>
              <a:tblPr/>
              <a:tblGrid>
                <a:gridCol w="1170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77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3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74280">
                  <a:extLst>
                    <a:ext uri="{9D8B030D-6E8A-4147-A177-3AD203B41FA5}">
                      <a16:colId xmlns:a16="http://schemas.microsoft.com/office/drawing/2014/main" val="1742597414"/>
                    </a:ext>
                  </a:extLst>
                </a:gridCol>
              </a:tblGrid>
              <a:tr h="471830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600" b="1" dirty="0" smtClean="0">
                          <a:effectLst/>
                          <a:latin typeface="Calibri" charset="0"/>
                        </a:rPr>
                        <a:t>TIDSPLAN</a:t>
                      </a:r>
                    </a:p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a-DK" sz="1600" b="1" dirty="0" smtClean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900" dirty="0">
                          <a:effectLst/>
                          <a:latin typeface="Calibri" charset="0"/>
                        </a:rPr>
                        <a:t> </a:t>
                      </a: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a-DK" sz="9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a-DK" sz="9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131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 dirty="0">
                          <a:effectLst/>
                          <a:latin typeface="Calibri" charset="0"/>
                        </a:rPr>
                        <a:t> </a:t>
                      </a: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 b="1" dirty="0" smtClean="0">
                          <a:effectLst/>
                          <a:latin typeface="Calibri" charset="0"/>
                        </a:rPr>
                        <a:t>SOP-tid</a:t>
                      </a: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 b="1" dirty="0" smtClean="0">
                          <a:effectLst/>
                          <a:latin typeface="Calibri" charset="0"/>
                        </a:rPr>
                        <a:t>Arbejdsopgaver</a:t>
                      </a: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 b="1" dirty="0" smtClean="0">
                          <a:effectLst/>
                          <a:latin typeface="Calibri" charset="0"/>
                        </a:rPr>
                        <a:t>Milepæle</a:t>
                      </a:r>
                      <a:endParaRPr lang="da-DK" sz="1200" b="1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4241">
                <a:tc>
                  <a:txBody>
                    <a:bodyPr/>
                    <a:lstStyle/>
                    <a:p>
                      <a:endParaRPr lang="da-DK"/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 dirty="0">
                          <a:effectLst/>
                          <a:latin typeface="Calibri" charset="0"/>
                        </a:rPr>
                        <a:t> </a:t>
                      </a:r>
                      <a:r>
                        <a:rPr lang="da-DK" sz="1200" dirty="0" smtClean="0">
                          <a:effectLst/>
                          <a:latin typeface="Calibri" charset="0"/>
                        </a:rPr>
                        <a:t>Mandag 8.15-14.15</a:t>
                      </a: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 dirty="0">
                          <a:effectLst/>
                          <a:latin typeface="Calibri" charset="0"/>
                        </a:rPr>
                        <a:t> </a:t>
                      </a: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805">
                <a:tc>
                  <a:txBody>
                    <a:bodyPr/>
                    <a:lstStyle/>
                    <a:p>
                      <a:endParaRPr lang="da-DK"/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 dirty="0" smtClean="0">
                          <a:effectLst/>
                          <a:latin typeface="Calibri" charset="0"/>
                        </a:rPr>
                        <a:t>Tirsdag</a:t>
                      </a: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4241">
                <a:tc>
                  <a:txBody>
                    <a:bodyPr/>
                    <a:lstStyle/>
                    <a:p>
                      <a:endParaRPr lang="da-DK"/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 dirty="0" smtClean="0">
                          <a:effectLst/>
                          <a:latin typeface="Calibri" charset="0"/>
                        </a:rPr>
                        <a:t>Onsdag</a:t>
                      </a: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 dirty="0" smtClean="0">
                          <a:effectLst/>
                          <a:latin typeface="Calibri" charset="0"/>
                        </a:rPr>
                        <a:t>workshop</a:t>
                      </a: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4241">
                <a:tc>
                  <a:txBody>
                    <a:bodyPr/>
                    <a:lstStyle/>
                    <a:p>
                      <a:endParaRPr lang="da-DK"/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 dirty="0" smtClean="0">
                          <a:effectLst/>
                          <a:latin typeface="Calibri" charset="0"/>
                        </a:rPr>
                        <a:t>Torsdag</a:t>
                      </a: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 dirty="0" smtClean="0">
                          <a:effectLst/>
                          <a:latin typeface="Calibri" charset="0"/>
                        </a:rPr>
                        <a:t>Jeg vil værre færdig med min redegørelse</a:t>
                      </a:r>
                    </a:p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a-DK" sz="1200" dirty="0" smtClean="0">
                        <a:effectLst/>
                        <a:latin typeface="Calibri" charset="0"/>
                      </a:endParaRPr>
                    </a:p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4241">
                <a:tc>
                  <a:txBody>
                    <a:bodyPr/>
                    <a:lstStyle/>
                    <a:p>
                      <a:endParaRPr lang="da-DK"/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 dirty="0" smtClean="0">
                          <a:effectLst/>
                          <a:latin typeface="Calibri" charset="0"/>
                        </a:rPr>
                        <a:t>Fredag</a:t>
                      </a: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 dirty="0">
                          <a:effectLst/>
                          <a:latin typeface="Calibri" charset="0"/>
                        </a:rPr>
                        <a:t> </a:t>
                      </a: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4241">
                <a:tc>
                  <a:txBody>
                    <a:bodyPr/>
                    <a:lstStyle/>
                    <a:p>
                      <a:endParaRPr lang="da-DK"/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 dirty="0" smtClean="0">
                          <a:effectLst/>
                          <a:latin typeface="Calibri" charset="0"/>
                        </a:rPr>
                        <a:t>Lørdag</a:t>
                      </a: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4241">
                <a:tc>
                  <a:txBody>
                    <a:bodyPr/>
                    <a:lstStyle/>
                    <a:p>
                      <a:endParaRPr lang="da-DK"/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 dirty="0" smtClean="0">
                          <a:effectLst/>
                          <a:latin typeface="Calibri" charset="0"/>
                        </a:rPr>
                        <a:t>Søndag</a:t>
                      </a: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4241">
                <a:tc>
                  <a:txBody>
                    <a:bodyPr/>
                    <a:lstStyle/>
                    <a:p>
                      <a:endParaRPr lang="da-DK"/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 dirty="0" smtClean="0">
                          <a:effectLst/>
                          <a:latin typeface="Calibri" charset="0"/>
                        </a:rPr>
                        <a:t>Mandag</a:t>
                      </a: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smtClean="0">
                          <a:effectLst/>
                          <a:latin typeface="Calibri" charset="0"/>
                        </a:rPr>
                        <a:t>Jeg vil være færdig med at</a:t>
                      </a:r>
                      <a:r>
                        <a:rPr lang="da-DK" sz="1200" baseline="0" dirty="0" smtClean="0">
                          <a:effectLst/>
                          <a:latin typeface="Calibri" charset="0"/>
                        </a:rPr>
                        <a:t> skrive analyseafsnittet</a:t>
                      </a:r>
                      <a:endParaRPr lang="da-DK" sz="1200" dirty="0" smtClean="0">
                        <a:effectLst/>
                        <a:latin typeface="Calibri" charset="0"/>
                      </a:endParaRPr>
                    </a:p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4241">
                <a:tc>
                  <a:txBody>
                    <a:bodyPr/>
                    <a:lstStyle/>
                    <a:p>
                      <a:endParaRPr lang="da-DK"/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 dirty="0" smtClean="0">
                          <a:effectLst/>
                          <a:latin typeface="Calibri" charset="0"/>
                        </a:rPr>
                        <a:t>Tirsdag</a:t>
                      </a: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4241">
                <a:tc>
                  <a:txBody>
                    <a:bodyPr/>
                    <a:lstStyle/>
                    <a:p>
                      <a:endParaRPr lang="da-DK"/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 dirty="0" smtClean="0">
                          <a:effectLst/>
                          <a:latin typeface="Calibri" charset="0"/>
                        </a:rPr>
                        <a:t>Onsdag </a:t>
                      </a: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4241">
                <a:tc>
                  <a:txBody>
                    <a:bodyPr/>
                    <a:lstStyle/>
                    <a:p>
                      <a:endParaRPr lang="da-DK"/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 dirty="0" smtClean="0">
                          <a:effectLst/>
                          <a:latin typeface="Calibri" charset="0"/>
                        </a:rPr>
                        <a:t>Torsdag</a:t>
                      </a: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smtClean="0">
                          <a:effectLst/>
                          <a:latin typeface="Calibri" charset="0"/>
                        </a:rPr>
                        <a:t>Skrive resume, læse korrektur, peer </a:t>
                      </a:r>
                      <a:r>
                        <a:rPr lang="da-DK" sz="1200" dirty="0" err="1" smtClean="0">
                          <a:effectLst/>
                          <a:latin typeface="Calibri" charset="0"/>
                        </a:rPr>
                        <a:t>review</a:t>
                      </a:r>
                      <a:r>
                        <a:rPr lang="da-DK" sz="1200" dirty="0" smtClean="0">
                          <a:effectLst/>
                          <a:latin typeface="Calibri" charset="0"/>
                        </a:rPr>
                        <a:t>…..</a:t>
                      </a:r>
                    </a:p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4241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 dirty="0" smtClean="0">
                          <a:effectLst/>
                          <a:latin typeface="Calibri" charset="0"/>
                        </a:rPr>
                        <a:t>Fredag 20.03</a:t>
                      </a: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 dirty="0" smtClean="0">
                          <a:effectLst/>
                          <a:latin typeface="Calibri" charset="0"/>
                        </a:rPr>
                        <a:t>Upload i </a:t>
                      </a:r>
                      <a:r>
                        <a:rPr lang="da-DK" sz="1200" dirty="0" err="1" smtClean="0">
                          <a:effectLst/>
                          <a:latin typeface="Calibri" charset="0"/>
                        </a:rPr>
                        <a:t>Netprøver</a:t>
                      </a:r>
                      <a:r>
                        <a:rPr lang="da-DK" sz="1200" dirty="0" smtClean="0">
                          <a:effectLst/>
                          <a:latin typeface="Calibri" charset="0"/>
                        </a:rPr>
                        <a:t> senest</a:t>
                      </a:r>
                      <a:r>
                        <a:rPr lang="da-DK" sz="1200" baseline="0" dirty="0" smtClean="0">
                          <a:effectLst/>
                          <a:latin typeface="Calibri" charset="0"/>
                        </a:rPr>
                        <a:t> kl 14.</a:t>
                      </a: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a-DK" sz="1200" dirty="0">
                        <a:effectLst/>
                        <a:latin typeface="Calibri" charset="0"/>
                      </a:endParaRPr>
                    </a:p>
                  </a:txBody>
                  <a:tcPr marL="39594" marR="39594" marT="39594" marB="39594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669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SOP, hhx, Slotshaven Gymnasium, marts 2020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SOP-dagene</a:t>
            </a:r>
          </a:p>
          <a:p>
            <a:r>
              <a:rPr lang="da-DK" dirty="0" smtClean="0"/>
              <a:t>Hvad skal opgaven indeholde?</a:t>
            </a:r>
          </a:p>
          <a:p>
            <a:r>
              <a:rPr lang="da-DK" dirty="0"/>
              <a:t>Formelle ting om SOP: sygdom, plagiat m.m.</a:t>
            </a:r>
          </a:p>
          <a:p>
            <a:r>
              <a:rPr lang="da-DK" dirty="0" smtClean="0"/>
              <a:t>Øvelser: Planlæg din </a:t>
            </a:r>
            <a:r>
              <a:rPr lang="da-DK" dirty="0" smtClean="0"/>
              <a:t>opgave</a:t>
            </a:r>
            <a:endParaRPr lang="da-DK" dirty="0" smtClean="0"/>
          </a:p>
          <a:p>
            <a:r>
              <a:rPr lang="da-DK" dirty="0" smtClean="0"/>
              <a:t>Øvelse: Planlæg din tid</a:t>
            </a:r>
          </a:p>
          <a:p>
            <a:endParaRPr lang="da-DK" dirty="0"/>
          </a:p>
          <a:p>
            <a:r>
              <a:rPr lang="da-DK" dirty="0" smtClean="0"/>
              <a:t>Bagefter: selvstændigt SOP-arbejde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34613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SOP-dagene, uge 11</a:t>
            </a:r>
            <a:endParaRPr lang="da-DK" dirty="0"/>
          </a:p>
        </p:txBody>
      </p:sp>
      <p:graphicFrame>
        <p:nvGraphicFramePr>
          <p:cNvPr id="4" name="Pladsholder til ind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5984855"/>
              </p:ext>
            </p:extLst>
          </p:nvPr>
        </p:nvGraphicFramePr>
        <p:xfrm>
          <a:off x="2231136" y="2438341"/>
          <a:ext cx="7785464" cy="34689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94610">
                  <a:extLst>
                    <a:ext uri="{9D8B030D-6E8A-4147-A177-3AD203B41FA5}">
                      <a16:colId xmlns:a16="http://schemas.microsoft.com/office/drawing/2014/main" val="4023056481"/>
                    </a:ext>
                  </a:extLst>
                </a:gridCol>
                <a:gridCol w="1280374">
                  <a:extLst>
                    <a:ext uri="{9D8B030D-6E8A-4147-A177-3AD203B41FA5}">
                      <a16:colId xmlns:a16="http://schemas.microsoft.com/office/drawing/2014/main" val="928133568"/>
                    </a:ext>
                  </a:extLst>
                </a:gridCol>
                <a:gridCol w="440509">
                  <a:extLst>
                    <a:ext uri="{9D8B030D-6E8A-4147-A177-3AD203B41FA5}">
                      <a16:colId xmlns:a16="http://schemas.microsoft.com/office/drawing/2014/main" val="471168620"/>
                    </a:ext>
                  </a:extLst>
                </a:gridCol>
                <a:gridCol w="1678577">
                  <a:extLst>
                    <a:ext uri="{9D8B030D-6E8A-4147-A177-3AD203B41FA5}">
                      <a16:colId xmlns:a16="http://schemas.microsoft.com/office/drawing/2014/main" val="273583821"/>
                    </a:ext>
                  </a:extLst>
                </a:gridCol>
                <a:gridCol w="1368798">
                  <a:extLst>
                    <a:ext uri="{9D8B030D-6E8A-4147-A177-3AD203B41FA5}">
                      <a16:colId xmlns:a16="http://schemas.microsoft.com/office/drawing/2014/main" val="323679401"/>
                    </a:ext>
                  </a:extLst>
                </a:gridCol>
                <a:gridCol w="1622596">
                  <a:extLst>
                    <a:ext uri="{9D8B030D-6E8A-4147-A177-3AD203B41FA5}">
                      <a16:colId xmlns:a16="http://schemas.microsoft.com/office/drawing/2014/main" val="1247773884"/>
                    </a:ext>
                  </a:extLst>
                </a:gridCol>
              </a:tblGrid>
              <a:tr h="1630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 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Mandag</a:t>
                      </a:r>
                      <a:endParaRPr lang="da-D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 err="1" smtClean="0">
                          <a:effectLst/>
                        </a:rPr>
                        <a:t>Tirs-dag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Onsdag</a:t>
                      </a:r>
                      <a:endParaRPr lang="da-D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Torsdag</a:t>
                      </a:r>
                      <a:endParaRPr lang="da-D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Fredag</a:t>
                      </a:r>
                      <a:endParaRPr lang="da-D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extLst>
                  <a:ext uri="{0D108BD9-81ED-4DB2-BD59-A6C34878D82A}">
                    <a16:rowId xmlns:a16="http://schemas.microsoft.com/office/drawing/2014/main" val="2345667553"/>
                  </a:ext>
                </a:extLst>
              </a:tr>
              <a:tr h="762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 smtClean="0">
                          <a:effectLst/>
                        </a:rPr>
                        <a:t>Workshop</a:t>
                      </a:r>
                      <a:r>
                        <a:rPr lang="da-DK" sz="1000" dirty="0">
                          <a:effectLst/>
                        </a:rPr>
                        <a:t>, </a:t>
                      </a:r>
                      <a:r>
                        <a:rPr lang="da-DK" sz="1000" dirty="0" smtClean="0">
                          <a:effectLst/>
                        </a:rPr>
                        <a:t>obligatorisk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Disponer din tid, disponer din opgave (klassevis, v kontaktlærer)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 smtClean="0">
                          <a:effectLst/>
                        </a:rPr>
                        <a:t>Viden, metoder, faglige begreber i anvendelse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 smtClean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 smtClean="0">
                          <a:effectLst/>
                        </a:rPr>
                        <a:t>(Opdelt efter fagkombinationer)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 </a:t>
                      </a:r>
                      <a:endParaRPr lang="da-D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 </a:t>
                      </a:r>
                      <a:endParaRPr lang="da-D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extLst>
                  <a:ext uri="{0D108BD9-81ED-4DB2-BD59-A6C34878D82A}">
                    <a16:rowId xmlns:a16="http://schemas.microsoft.com/office/drawing/2014/main" val="3087038052"/>
                  </a:ext>
                </a:extLst>
              </a:tr>
              <a:tr h="8348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Korte workshops, </a:t>
                      </a:r>
                      <a:r>
                        <a:rPr lang="da-DK" sz="1000" dirty="0" err="1" smtClean="0">
                          <a:effectLst/>
                        </a:rPr>
                        <a:t>obl</a:t>
                      </a:r>
                      <a:r>
                        <a:rPr lang="da-DK" sz="1000" dirty="0" smtClean="0">
                          <a:effectLst/>
                        </a:rPr>
                        <a:t>,</a:t>
                      </a:r>
                      <a:r>
                        <a:rPr lang="da-DK" sz="1000" baseline="0" dirty="0" smtClean="0">
                          <a:effectLst/>
                        </a:rPr>
                        <a:t> vælg selv hvilke.</a:t>
                      </a:r>
                      <a:r>
                        <a:rPr lang="da-DK" sz="1000" dirty="0" smtClean="0">
                          <a:effectLst/>
                        </a:rPr>
                        <a:t>(1 </a:t>
                      </a:r>
                      <a:r>
                        <a:rPr lang="da-DK" sz="1000" dirty="0">
                          <a:effectLst/>
                        </a:rPr>
                        <a:t>modul)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000" dirty="0" smtClean="0">
                          <a:effectLst/>
                        </a:rPr>
                        <a:t>Workshop: Infosøgning: Euromonitor (</a:t>
                      </a:r>
                      <a:r>
                        <a:rPr lang="da-DK" sz="1000" dirty="0" err="1" smtClean="0">
                          <a:effectLst/>
                        </a:rPr>
                        <a:t>jdi</a:t>
                      </a:r>
                      <a:r>
                        <a:rPr lang="da-DK" sz="1000" dirty="0" smtClean="0">
                          <a:effectLst/>
                        </a:rPr>
                        <a:t>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 smtClean="0">
                          <a:effectLst/>
                        </a:rPr>
                        <a:t>Workshops, vælg selv 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 smtClean="0">
                          <a:effectLst/>
                        </a:rPr>
                        <a:t>Workshops,</a:t>
                      </a:r>
                      <a:r>
                        <a:rPr lang="da-DK" sz="1000" baseline="0" dirty="0" smtClean="0">
                          <a:effectLst/>
                        </a:rPr>
                        <a:t> vælg selv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extLst>
                  <a:ext uri="{0D108BD9-81ED-4DB2-BD59-A6C34878D82A}">
                    <a16:rowId xmlns:a16="http://schemas.microsoft.com/office/drawing/2014/main" val="3002136975"/>
                  </a:ext>
                </a:extLst>
              </a:tr>
              <a:tr h="2195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Selvstændigt arbejde m mulighed for vejledning 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 smtClean="0">
                          <a:effectLst/>
                        </a:rPr>
                        <a:t>1-2 </a:t>
                      </a:r>
                      <a:r>
                        <a:rPr lang="da-DK" sz="1000" dirty="0">
                          <a:effectLst/>
                        </a:rPr>
                        <a:t>moduler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4 moduler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4 moduler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4 moduler</a:t>
                      </a:r>
                      <a:endParaRPr lang="da-D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extLst>
                  <a:ext uri="{0D108BD9-81ED-4DB2-BD59-A6C34878D82A}">
                    <a16:rowId xmlns:a16="http://schemas.microsoft.com/office/drawing/2014/main" val="1532449703"/>
                  </a:ext>
                </a:extLst>
              </a:tr>
              <a:tr h="10034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Frivillige </a:t>
                      </a:r>
                      <a:r>
                        <a:rPr lang="da-DK" sz="1000" dirty="0" smtClean="0">
                          <a:effectLst/>
                        </a:rPr>
                        <a:t>kurser/skriveværksteder (uden tilmelding)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Åbent på biblioteket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b="1" dirty="0">
                          <a:effectLst/>
                        </a:rPr>
                        <a:t>Skriveværksted: </a:t>
                      </a:r>
                      <a:endParaRPr lang="da-DK" sz="1000" b="1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 smtClean="0">
                          <a:effectLst/>
                        </a:rPr>
                        <a:t>Kom </a:t>
                      </a:r>
                      <a:r>
                        <a:rPr lang="da-DK" sz="1000" dirty="0">
                          <a:effectLst/>
                        </a:rPr>
                        <a:t>og få tjekket henvisninger/litteraturliste (MJL) 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 </a:t>
                      </a:r>
                      <a:r>
                        <a:rPr lang="da-DK" sz="1000" dirty="0" smtClean="0">
                          <a:effectLst/>
                        </a:rPr>
                        <a:t>  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b="1" dirty="0">
                          <a:effectLst/>
                        </a:rPr>
                        <a:t>Skriveværksted: </a:t>
                      </a:r>
                      <a:r>
                        <a:rPr lang="da-DK" sz="1000" dirty="0">
                          <a:effectLst/>
                        </a:rPr>
                        <a:t>Grammatik, tegnsætning, retstavning mm (</a:t>
                      </a:r>
                      <a:r>
                        <a:rPr lang="da-DK" sz="1000" dirty="0" err="1">
                          <a:effectLst/>
                        </a:rPr>
                        <a:t>lærer-check+peer</a:t>
                      </a:r>
                      <a:r>
                        <a:rPr lang="da-DK" sz="1000" dirty="0">
                          <a:effectLst/>
                        </a:rPr>
                        <a:t> </a:t>
                      </a:r>
                      <a:r>
                        <a:rPr lang="da-DK" sz="1000" dirty="0" err="1">
                          <a:effectLst/>
                        </a:rPr>
                        <a:t>review</a:t>
                      </a:r>
                      <a:r>
                        <a:rPr lang="da-DK" sz="1000" dirty="0" smtClean="0">
                          <a:effectLst/>
                        </a:rPr>
                        <a:t>)</a:t>
                      </a:r>
                    </a:p>
                  </a:txBody>
                  <a:tcPr marL="60270" marR="60270" marT="0" marB="0"/>
                </a:tc>
                <a:extLst>
                  <a:ext uri="{0D108BD9-81ED-4DB2-BD59-A6C34878D82A}">
                    <a16:rowId xmlns:a16="http://schemas.microsoft.com/office/drawing/2014/main" val="4100454630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1914" y="-31971"/>
            <a:ext cx="12080086" cy="502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25392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1300" b="0" i="0" u="none" strike="noStrike" cap="none" normalizeH="0" baseline="0" dirty="0" smtClean="0">
              <a:ln>
                <a:noFill/>
              </a:ln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94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Uge 11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a-DK" b="1" dirty="0"/>
          </a:p>
          <a:p>
            <a:r>
              <a:rPr lang="da-DK" b="1" dirty="0" smtClean="0"/>
              <a:t>Tirsdag: Vi har huset fuldt af gæster, så I SKAL blive hjemme </a:t>
            </a:r>
            <a:r>
              <a:rPr lang="da-DK" b="1" dirty="0" smtClean="0">
                <a:sym typeface="Wingdings" panose="05000000000000000000" pitchFamily="2" charset="2"/>
              </a:rPr>
              <a:t> </a:t>
            </a:r>
          </a:p>
          <a:p>
            <a:endParaRPr lang="da-DK" b="1" dirty="0" smtClean="0"/>
          </a:p>
          <a:p>
            <a:r>
              <a:rPr lang="da-DK" b="1" dirty="0" smtClean="0"/>
              <a:t>Onsdag i modul 1: </a:t>
            </a:r>
            <a:r>
              <a:rPr lang="da-DK" dirty="0" smtClean="0"/>
              <a:t>Du skal til obligatorisk workshop, sammen med andre elever med samme/lignende </a:t>
            </a:r>
            <a:r>
              <a:rPr lang="da-DK" dirty="0" err="1" smtClean="0"/>
              <a:t>fagkombi</a:t>
            </a:r>
            <a:r>
              <a:rPr lang="da-DK" dirty="0" smtClean="0"/>
              <a:t> som dig selv. </a:t>
            </a:r>
          </a:p>
          <a:p>
            <a:pPr lvl="1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4149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De VALGFRIE workshops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De fleste af jer har fået dem, I har valgt.</a:t>
            </a:r>
          </a:p>
          <a:p>
            <a:endParaRPr lang="da-DK" dirty="0"/>
          </a:p>
          <a:p>
            <a:r>
              <a:rPr lang="da-DK" dirty="0" smtClean="0"/>
              <a:t>Ikke oprettet: Sprog og Genre, Informationssøgning IØ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dirty="0" smtClean="0"/>
              <a:t>Se </a:t>
            </a:r>
            <a:r>
              <a:rPr lang="da-DK" dirty="0" err="1" smtClean="0"/>
              <a:t>lectio</a:t>
            </a:r>
            <a:r>
              <a:rPr lang="da-DK" dirty="0" smtClean="0"/>
              <a:t>, hvor og hvornår du skal til workshop. 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01280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Resten af tiden: </a:t>
            </a:r>
            <a:br>
              <a:rPr lang="da-DK" dirty="0" smtClean="0"/>
            </a:br>
            <a:r>
              <a:rPr lang="da-DK" dirty="0" smtClean="0"/>
              <a:t>Arbejd selvstændigt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Der er altid vejledere til stede, i klasserne eller i kantinen.</a:t>
            </a:r>
          </a:p>
          <a:p>
            <a:endParaRPr lang="da-DK" dirty="0"/>
          </a:p>
          <a:p>
            <a:r>
              <a:rPr lang="da-DK" dirty="0" smtClean="0"/>
              <a:t>Se selv I </a:t>
            </a:r>
            <a:r>
              <a:rPr lang="da-DK" dirty="0" err="1" smtClean="0"/>
              <a:t>lectio</a:t>
            </a:r>
            <a:r>
              <a:rPr lang="da-DK" dirty="0" smtClean="0"/>
              <a:t>, hvornår DINE vejledere er der. </a:t>
            </a:r>
          </a:p>
          <a:p>
            <a:r>
              <a:rPr lang="da-DK" dirty="0" smtClean="0"/>
              <a:t>Eller spørg en anden med samme fag.</a:t>
            </a:r>
          </a:p>
          <a:p>
            <a:r>
              <a:rPr lang="da-DK" dirty="0" smtClean="0"/>
              <a:t>Vær selv opsøgende, kontakt vejlederne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98543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Hvad kan vi bruge vejlederne til?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a-DK" dirty="0" smtClean="0"/>
              <a:t>De må GERNE:</a:t>
            </a:r>
          </a:p>
          <a:p>
            <a:pPr lvl="1"/>
            <a:r>
              <a:rPr lang="da-DK" dirty="0" smtClean="0"/>
              <a:t>Forklare din opgaveformulering, læse og kommentere din disposition, udkast til indledning/metodeafsnit eller andre korte uddrag.</a:t>
            </a:r>
          </a:p>
          <a:p>
            <a:pPr lvl="1"/>
            <a:r>
              <a:rPr lang="da-DK" dirty="0" smtClean="0"/>
              <a:t>Give vejledning og gode råd; hjælpe dig videre.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dirty="0" smtClean="0"/>
              <a:t>De må IKKE: </a:t>
            </a:r>
          </a:p>
          <a:p>
            <a:pPr lvl="1"/>
            <a:r>
              <a:rPr lang="da-DK" dirty="0" smtClean="0"/>
              <a:t>læse flere siders sammenhængende tekst.</a:t>
            </a:r>
          </a:p>
          <a:p>
            <a:pPr lvl="1"/>
            <a:r>
              <a:rPr lang="da-DK" dirty="0" smtClean="0"/>
              <a:t>Bedømme/bud på karakter.</a:t>
            </a:r>
          </a:p>
          <a:p>
            <a:pPr lvl="1"/>
            <a:r>
              <a:rPr lang="da-DK" dirty="0" smtClean="0"/>
              <a:t>Sige noget om din SOP efter aflevering/før eksamen. </a:t>
            </a:r>
          </a:p>
          <a:p>
            <a:pPr marL="457200" lvl="1" indent="0">
              <a:buNone/>
            </a:pPr>
            <a:endParaRPr lang="da-DK" dirty="0" smtClean="0"/>
          </a:p>
          <a:p>
            <a:pPr marL="457200" lvl="1" indent="0">
              <a:buNone/>
            </a:pPr>
            <a:r>
              <a:rPr lang="da-DK" dirty="0" smtClean="0"/>
              <a:t>Du kan få vejledning gennem hele forløbet. Men husk selv at opsøge din vejleder. 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5976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SOP-dage, uge 12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Arbejd hjemme, eller her. </a:t>
            </a:r>
          </a:p>
          <a:p>
            <a:pPr marL="0" indent="0">
              <a:buNone/>
            </a:pPr>
            <a:endParaRPr lang="da-DK" dirty="0" smtClean="0"/>
          </a:p>
          <a:p>
            <a:r>
              <a:rPr lang="da-DK" dirty="0" smtClean="0"/>
              <a:t>Vi har reserveret lokaler til jer.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3641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31136" y="657713"/>
            <a:ext cx="7729728" cy="1693599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Hvad skal SOP indeholde?</a:t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Se Studieportalen</a:t>
            </a:r>
            <a:r>
              <a:rPr lang="da-DK" dirty="0"/>
              <a:t/>
            </a:r>
            <a:br>
              <a:rPr lang="da-DK" dirty="0"/>
            </a:br>
            <a:r>
              <a:rPr lang="da-DK" dirty="0" smtClean="0"/>
              <a:t>(gennemgå i klassen)</a:t>
            </a:r>
            <a:endParaRPr lang="da-DK" dirty="0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968" y="2750384"/>
            <a:ext cx="9061877" cy="4003113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9241" y="3546566"/>
            <a:ext cx="4969533" cy="280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903027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TM10001115[[fn=Pakke]]</Template>
  <TotalTime>128</TotalTime>
  <Words>720</Words>
  <Application>Microsoft Office PowerPoint</Application>
  <PresentationFormat>Widescreen</PresentationFormat>
  <Paragraphs>152</Paragraphs>
  <Slides>18</Slides>
  <Notes>2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Gill Sans MT</vt:lpstr>
      <vt:lpstr>Times New Roman</vt:lpstr>
      <vt:lpstr>Wingdings</vt:lpstr>
      <vt:lpstr>Parcel</vt:lpstr>
      <vt:lpstr>Planlæg din tid,  planlæg din opgave</vt:lpstr>
      <vt:lpstr>SOP, hhx, Slotshaven Gymnasium, marts 2020</vt:lpstr>
      <vt:lpstr>SOP-dagene, uge 11</vt:lpstr>
      <vt:lpstr>Uge 11</vt:lpstr>
      <vt:lpstr>De VALGFRIE workshops</vt:lpstr>
      <vt:lpstr>Resten af tiden:  Arbejd selvstændigt</vt:lpstr>
      <vt:lpstr>Hvad kan vi bruge vejlederne til?</vt:lpstr>
      <vt:lpstr>SOP-dage, uge 12</vt:lpstr>
      <vt:lpstr>Hvad skal SOP indeholde?  Se Studieportalen (gennemgå i klassen)</vt:lpstr>
      <vt:lpstr>SOP = eksamen er i gang</vt:lpstr>
      <vt:lpstr>Undgå problemer</vt:lpstr>
      <vt:lpstr>PowerPoint-præsentation</vt:lpstr>
      <vt:lpstr>Hvordan undgår man det?</vt:lpstr>
      <vt:lpstr>Kildehenvisninger:</vt:lpstr>
      <vt:lpstr>Øvelse 1: skriv en liste over alt, hvad der skal laves til en SOP.</vt:lpstr>
      <vt:lpstr>Øvelse 2: Skriv en DISPOSITION  eller en INDHOLDSFORTEGNELSE:  Hvad skal dine kapitler hedde, og hvor lange skal de ca. være? </vt:lpstr>
      <vt:lpstr>Øvelse 3: Lav en tidsplan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Planlæg din tid,  planlæg din opgave</dc:title>
  <dc:creator>Helle Birch</dc:creator>
  <cp:lastModifiedBy>Helle Birch</cp:lastModifiedBy>
  <cp:revision>11</cp:revision>
  <dcterms:created xsi:type="dcterms:W3CDTF">2020-03-05T14:57:05Z</dcterms:created>
  <dcterms:modified xsi:type="dcterms:W3CDTF">2020-03-06T06:26:11Z</dcterms:modified>
</cp:coreProperties>
</file>