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3"/>
  </p:notesMasterIdLst>
  <p:sldIdLst>
    <p:sldId id="398" r:id="rId2"/>
    <p:sldId id="368" r:id="rId3"/>
    <p:sldId id="271" r:id="rId4"/>
    <p:sldId id="369" r:id="rId5"/>
    <p:sldId id="390" r:id="rId6"/>
    <p:sldId id="370" r:id="rId7"/>
    <p:sldId id="360" r:id="rId8"/>
    <p:sldId id="399" r:id="rId9"/>
    <p:sldId id="361" r:id="rId10"/>
    <p:sldId id="401" r:id="rId11"/>
    <p:sldId id="350" r:id="rId12"/>
    <p:sldId id="400" r:id="rId13"/>
    <p:sldId id="351" r:id="rId14"/>
    <p:sldId id="402" r:id="rId15"/>
    <p:sldId id="403" r:id="rId16"/>
    <p:sldId id="366" r:id="rId17"/>
    <p:sldId id="404" r:id="rId18"/>
    <p:sldId id="389" r:id="rId19"/>
    <p:sldId id="385" r:id="rId20"/>
    <p:sldId id="406" r:id="rId21"/>
    <p:sldId id="386" r:id="rId22"/>
  </p:sldIdLst>
  <p:sldSz cx="9144000" cy="6858000" type="screen4x3"/>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llemlayout 2 - Marker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llemlayout 2 - Marker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llemlayout 2 - Marker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46F890A9-2807-4EBB-B81D-B2AA78EC7F39}" styleName="Mørkt layout 2 - Markering 5/Markering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Mørkt layout 2 - Markering 3/Markering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35758FB7-9AC5-4552-8A53-C91805E547FA}" styleName="Tema til typografi 1 - Markerin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60"/>
  </p:normalViewPr>
  <p:slideViewPr>
    <p:cSldViewPr>
      <p:cViewPr varScale="1">
        <p:scale>
          <a:sx n="85" d="100"/>
          <a:sy n="85" d="100"/>
        </p:scale>
        <p:origin x="1272"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404518AB-74EA-4F38-84AB-D976B32D6A2C}" type="datetimeFigureOut">
              <a:rPr lang="da-DK" smtClean="0"/>
              <a:pPr/>
              <a:t>20-11-2023</a:t>
            </a:fld>
            <a:endParaRPr lang="da-DK"/>
          </a:p>
        </p:txBody>
      </p:sp>
      <p:sp>
        <p:nvSpPr>
          <p:cNvPr id="4" name="Pladsholder til diasbille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AC47581B-542B-4CF7-9472-1661F938AE58}" type="slidenum">
              <a:rPr lang="da-DK" smtClean="0"/>
              <a:pPr/>
              <a:t>‹nr.›</a:t>
            </a:fld>
            <a:endParaRPr lang="da-DK"/>
          </a:p>
        </p:txBody>
      </p:sp>
    </p:spTree>
    <p:extLst>
      <p:ext uri="{BB962C8B-B14F-4D97-AF65-F5344CB8AC3E}">
        <p14:creationId xmlns:p14="http://schemas.microsoft.com/office/powerpoint/2010/main" val="2529953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a:p>
        </p:txBody>
      </p:sp>
      <p:sp>
        <p:nvSpPr>
          <p:cNvPr id="4" name="Pladsholder til diasnummer 3"/>
          <p:cNvSpPr>
            <a:spLocks noGrp="1"/>
          </p:cNvSpPr>
          <p:nvPr>
            <p:ph type="sldNum" sz="quarter" idx="10"/>
          </p:nvPr>
        </p:nvSpPr>
        <p:spPr/>
        <p:txBody>
          <a:bodyPr/>
          <a:lstStyle/>
          <a:p>
            <a:fld id="{AC47581B-542B-4CF7-9472-1661F938AE58}" type="slidenum">
              <a:rPr lang="da-DK" smtClean="0"/>
              <a:pPr/>
              <a:t>3</a:t>
            </a:fld>
            <a:endParaRPr lang="da-DK"/>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C47581B-542B-4CF7-9472-1661F938AE58}" type="slidenum">
              <a:rPr lang="da-DK" smtClean="0"/>
              <a:pPr/>
              <a:t>13</a:t>
            </a:fld>
            <a:endParaRPr lang="da-DK"/>
          </a:p>
        </p:txBody>
      </p:sp>
    </p:spTree>
    <p:extLst>
      <p:ext uri="{BB962C8B-B14F-4D97-AF65-F5344CB8AC3E}">
        <p14:creationId xmlns:p14="http://schemas.microsoft.com/office/powerpoint/2010/main" val="2501608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C47581B-542B-4CF7-9472-1661F938AE58}" type="slidenum">
              <a:rPr lang="da-DK" smtClean="0"/>
              <a:pPr/>
              <a:t>16</a:t>
            </a:fld>
            <a:endParaRPr lang="da-DK"/>
          </a:p>
        </p:txBody>
      </p:sp>
    </p:spTree>
    <p:extLst>
      <p:ext uri="{BB962C8B-B14F-4D97-AF65-F5344CB8AC3E}">
        <p14:creationId xmlns:p14="http://schemas.microsoft.com/office/powerpoint/2010/main" val="2330373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8" name="Titel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da-DK"/>
              <a:t>Klik for at redigere titeltypografi i masteren</a:t>
            </a:r>
            <a:endParaRPr kumimoji="0" lang="en-US"/>
          </a:p>
        </p:txBody>
      </p:sp>
      <p:sp>
        <p:nvSpPr>
          <p:cNvPr id="28" name="Pladsholder til dato 27"/>
          <p:cNvSpPr>
            <a:spLocks noGrp="1"/>
          </p:cNvSpPr>
          <p:nvPr>
            <p:ph type="dt" sz="half" idx="10"/>
          </p:nvPr>
        </p:nvSpPr>
        <p:spPr/>
        <p:txBody>
          <a:bodyPr/>
          <a:lstStyle/>
          <a:p>
            <a:fld id="{FB13E9A2-D5AD-4DB4-B6E9-B14A475FB5A4}" type="datetimeFigureOut">
              <a:rPr lang="da-DK" smtClean="0"/>
              <a:pPr/>
              <a:t>20-11-2023</a:t>
            </a:fld>
            <a:endParaRPr lang="da-DK"/>
          </a:p>
        </p:txBody>
      </p:sp>
      <p:sp>
        <p:nvSpPr>
          <p:cNvPr id="17" name="Pladsholder til sidefod 16"/>
          <p:cNvSpPr>
            <a:spLocks noGrp="1"/>
          </p:cNvSpPr>
          <p:nvPr>
            <p:ph type="ftr" sz="quarter" idx="11"/>
          </p:nvPr>
        </p:nvSpPr>
        <p:spPr/>
        <p:txBody>
          <a:bodyPr/>
          <a:lstStyle/>
          <a:p>
            <a:endParaRPr lang="da-DK"/>
          </a:p>
        </p:txBody>
      </p:sp>
      <p:sp>
        <p:nvSpPr>
          <p:cNvPr id="29" name="Pladsholder til diasnummer 28"/>
          <p:cNvSpPr>
            <a:spLocks noGrp="1"/>
          </p:cNvSpPr>
          <p:nvPr>
            <p:ph type="sldNum" sz="quarter" idx="12"/>
          </p:nvPr>
        </p:nvSpPr>
        <p:spPr/>
        <p:txBody>
          <a:bodyPr/>
          <a:lstStyle/>
          <a:p>
            <a:fld id="{20720A7D-C880-4E86-AD1E-E64E56E27FF9}" type="slidenum">
              <a:rPr lang="da-DK" smtClean="0"/>
              <a:pPr/>
              <a:t>‹nr.›</a:t>
            </a:fld>
            <a:endParaRPr lang="da-DK"/>
          </a:p>
        </p:txBody>
      </p:sp>
      <p:sp>
        <p:nvSpPr>
          <p:cNvPr id="9" name="Undertitel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a-DK"/>
              <a:t>Klik for at redigere undertiteltypografien i masteren</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a-DK"/>
              <a:t>Klik for at redigere titeltypografi i masteren</a:t>
            </a:r>
            <a:endParaRPr kumimoji="0" lang="en-US"/>
          </a:p>
        </p:txBody>
      </p:sp>
      <p:sp>
        <p:nvSpPr>
          <p:cNvPr id="3" name="Pladsholder til indhold 2"/>
          <p:cNvSpPr>
            <a:spLocks noGrp="1"/>
          </p:cNvSpPr>
          <p:nvPr>
            <p:ph idx="1"/>
          </p:nvPr>
        </p:nvSpPr>
        <p:spPr/>
        <p:txBody>
          <a:bodyPr/>
          <a:lstStyle/>
          <a:p>
            <a:pPr lvl="0" eaLnBrk="1" latinLnBrk="0" hangingPunct="1"/>
            <a:r>
              <a:rPr lang="da-DK"/>
              <a:t>Klik for at redigere typografi i masteren</a:t>
            </a:r>
          </a:p>
          <a:p>
            <a:pPr lvl="1" eaLnBrk="1" latinLnBrk="0" hangingPunct="1"/>
            <a:r>
              <a:rPr lang="da-DK"/>
              <a:t>Andet niveau</a:t>
            </a:r>
          </a:p>
          <a:p>
            <a:pPr lvl="2" eaLnBrk="1" latinLnBrk="0" hangingPunct="1"/>
            <a:r>
              <a:rPr lang="da-DK"/>
              <a:t>Tredje niveau</a:t>
            </a:r>
          </a:p>
          <a:p>
            <a:pPr lvl="3" eaLnBrk="1" latinLnBrk="0" hangingPunct="1"/>
            <a:r>
              <a:rPr lang="da-DK"/>
              <a:t>Fjerde niveau</a:t>
            </a:r>
          </a:p>
          <a:p>
            <a:pPr lvl="4" eaLnBrk="1" latinLnBrk="0" hangingPunct="1"/>
            <a:r>
              <a:rPr lang="da-DK"/>
              <a:t>Femte niveau</a:t>
            </a:r>
            <a:endParaRPr kumimoji="0" lang="en-US"/>
          </a:p>
        </p:txBody>
      </p:sp>
      <p:sp>
        <p:nvSpPr>
          <p:cNvPr id="4" name="Pladsholder til dato 3"/>
          <p:cNvSpPr>
            <a:spLocks noGrp="1"/>
          </p:cNvSpPr>
          <p:nvPr>
            <p:ph type="dt" sz="half" idx="10"/>
          </p:nvPr>
        </p:nvSpPr>
        <p:spPr/>
        <p:txBody>
          <a:bodyPr/>
          <a:lstStyle/>
          <a:p>
            <a:fld id="{FB13E9A2-D5AD-4DB4-B6E9-B14A475FB5A4}" type="datetimeFigureOut">
              <a:rPr lang="da-DK" smtClean="0"/>
              <a:pPr/>
              <a:t>20-11-2023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20720A7D-C880-4E86-AD1E-E64E56E27FF9}" type="slidenum">
              <a:rPr lang="da-DK" smtClean="0"/>
              <a:pPr/>
              <a:t>‹nr.›</a:t>
            </a:fld>
            <a:endParaRPr lang="da-D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bg>
      <p:bgRef idx="1003">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da-DK"/>
              <a:t>Klik for at redigere titeltypografi i masteren</a:t>
            </a:r>
            <a:endParaRPr kumimoji="0" lang="en-US"/>
          </a:p>
        </p:txBody>
      </p:sp>
      <p:sp>
        <p:nvSpPr>
          <p:cNvPr id="3" name="Pladsholder til tekst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a-DK"/>
              <a:t>Klik for at redigere typografi i masteren</a:t>
            </a:r>
          </a:p>
        </p:txBody>
      </p:sp>
      <p:sp>
        <p:nvSpPr>
          <p:cNvPr id="4" name="Pladsholder til dato 3"/>
          <p:cNvSpPr>
            <a:spLocks noGrp="1"/>
          </p:cNvSpPr>
          <p:nvPr>
            <p:ph type="dt" sz="half" idx="10"/>
          </p:nvPr>
        </p:nvSpPr>
        <p:spPr/>
        <p:txBody>
          <a:bodyPr/>
          <a:lstStyle/>
          <a:p>
            <a:fld id="{FB13E9A2-D5AD-4DB4-B6E9-B14A475FB5A4}" type="datetimeFigureOut">
              <a:rPr lang="da-DK" smtClean="0"/>
              <a:pPr/>
              <a:t>20-11-2023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a:xfrm>
            <a:off x="7924800" y="6416675"/>
            <a:ext cx="762000" cy="365125"/>
          </a:xfrm>
        </p:spPr>
        <p:txBody>
          <a:bodyPr/>
          <a:lstStyle/>
          <a:p>
            <a:fld id="{20720A7D-C880-4E86-AD1E-E64E56E27FF9}" type="slidenum">
              <a:rPr lang="da-DK" smtClean="0"/>
              <a:pPr/>
              <a:t>‹nr.›</a:t>
            </a:fld>
            <a:endParaRPr lang="da-DK"/>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a-DK"/>
              <a:t>Klik for at redigere titeltypografi i masteren</a:t>
            </a:r>
            <a:endParaRPr kumimoji="0" lang="en-US"/>
          </a:p>
        </p:txBody>
      </p:sp>
      <p:sp>
        <p:nvSpPr>
          <p:cNvPr id="3" name="Pladsholder til indhold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da-DK"/>
              <a:t>Klik for at redigere typografi i masteren</a:t>
            </a:r>
          </a:p>
          <a:p>
            <a:pPr lvl="1" eaLnBrk="1" latinLnBrk="0" hangingPunct="1"/>
            <a:r>
              <a:rPr lang="da-DK"/>
              <a:t>Andet niveau</a:t>
            </a:r>
          </a:p>
          <a:p>
            <a:pPr lvl="2" eaLnBrk="1" latinLnBrk="0" hangingPunct="1"/>
            <a:r>
              <a:rPr lang="da-DK"/>
              <a:t>Tredje niveau</a:t>
            </a:r>
          </a:p>
          <a:p>
            <a:pPr lvl="3" eaLnBrk="1" latinLnBrk="0" hangingPunct="1"/>
            <a:r>
              <a:rPr lang="da-DK"/>
              <a:t>Fjerde niveau</a:t>
            </a:r>
          </a:p>
          <a:p>
            <a:pPr lvl="4" eaLnBrk="1" latinLnBrk="0" hangingPunct="1"/>
            <a:r>
              <a:rPr lang="da-DK"/>
              <a:t>Femte niveau</a:t>
            </a:r>
            <a:endParaRPr kumimoji="0" lang="en-US"/>
          </a:p>
        </p:txBody>
      </p:sp>
      <p:sp>
        <p:nvSpPr>
          <p:cNvPr id="4" name="Pladsholder til indhold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da-DK"/>
              <a:t>Klik for at redigere typografi i masteren</a:t>
            </a:r>
          </a:p>
          <a:p>
            <a:pPr lvl="1" eaLnBrk="1" latinLnBrk="0" hangingPunct="1"/>
            <a:r>
              <a:rPr lang="da-DK"/>
              <a:t>Andet niveau</a:t>
            </a:r>
          </a:p>
          <a:p>
            <a:pPr lvl="2" eaLnBrk="1" latinLnBrk="0" hangingPunct="1"/>
            <a:r>
              <a:rPr lang="da-DK"/>
              <a:t>Tredje niveau</a:t>
            </a:r>
          </a:p>
          <a:p>
            <a:pPr lvl="3" eaLnBrk="1" latinLnBrk="0" hangingPunct="1"/>
            <a:r>
              <a:rPr lang="da-DK"/>
              <a:t>Fjerde niveau</a:t>
            </a:r>
          </a:p>
          <a:p>
            <a:pPr lvl="4" eaLnBrk="1" latinLnBrk="0" hangingPunct="1"/>
            <a:r>
              <a:rPr lang="da-DK"/>
              <a:t>Femte niveau</a:t>
            </a:r>
            <a:endParaRPr kumimoji="0" lang="en-US"/>
          </a:p>
        </p:txBody>
      </p:sp>
      <p:sp>
        <p:nvSpPr>
          <p:cNvPr id="5" name="Pladsholder til dato 4"/>
          <p:cNvSpPr>
            <a:spLocks noGrp="1"/>
          </p:cNvSpPr>
          <p:nvPr>
            <p:ph type="dt" sz="half" idx="10"/>
          </p:nvPr>
        </p:nvSpPr>
        <p:spPr/>
        <p:txBody>
          <a:bodyPr/>
          <a:lstStyle/>
          <a:p>
            <a:fld id="{FB13E9A2-D5AD-4DB4-B6E9-B14A475FB5A4}" type="datetimeFigureOut">
              <a:rPr lang="da-DK" smtClean="0"/>
              <a:pPr/>
              <a:t>20-11-2023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20720A7D-C880-4E86-AD1E-E64E56E27FF9}" type="slidenum">
              <a:rPr lang="da-DK" smtClean="0"/>
              <a:pPr/>
              <a:t>‹nr.›</a:t>
            </a:fld>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8229600" cy="1143000"/>
          </a:xfrm>
        </p:spPr>
        <p:txBody>
          <a:bodyPr anchor="ctr"/>
          <a:lstStyle>
            <a:lvl1pPr>
              <a:defRPr/>
            </a:lvl1pPr>
          </a:lstStyle>
          <a:p>
            <a:r>
              <a:rPr kumimoji="0" lang="da-DK"/>
              <a:t>Klik for at redigere titeltypografi i masteren</a:t>
            </a:r>
            <a:endParaRPr kumimoji="0" lang="en-US"/>
          </a:p>
        </p:txBody>
      </p:sp>
      <p:sp>
        <p:nvSpPr>
          <p:cNvPr id="3" name="Pladsholder til tekst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a-DK"/>
              <a:t>Klik for at redigere typografi i masteren</a:t>
            </a:r>
          </a:p>
        </p:txBody>
      </p:sp>
      <p:sp>
        <p:nvSpPr>
          <p:cNvPr id="4" name="Pladsholder til tekst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a-DK"/>
              <a:t>Klik for at redigere typografi i masteren</a:t>
            </a:r>
          </a:p>
        </p:txBody>
      </p:sp>
      <p:sp>
        <p:nvSpPr>
          <p:cNvPr id="5" name="Pladsholder til indhold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da-DK"/>
              <a:t>Klik for at redigere typografi i masteren</a:t>
            </a:r>
          </a:p>
          <a:p>
            <a:pPr lvl="1" eaLnBrk="1" latinLnBrk="0" hangingPunct="1"/>
            <a:r>
              <a:rPr lang="da-DK"/>
              <a:t>Andet niveau</a:t>
            </a:r>
          </a:p>
          <a:p>
            <a:pPr lvl="2" eaLnBrk="1" latinLnBrk="0" hangingPunct="1"/>
            <a:r>
              <a:rPr lang="da-DK"/>
              <a:t>Tredje niveau</a:t>
            </a:r>
          </a:p>
          <a:p>
            <a:pPr lvl="3" eaLnBrk="1" latinLnBrk="0" hangingPunct="1"/>
            <a:r>
              <a:rPr lang="da-DK"/>
              <a:t>Fjerde niveau</a:t>
            </a:r>
          </a:p>
          <a:p>
            <a:pPr lvl="4" eaLnBrk="1" latinLnBrk="0" hangingPunct="1"/>
            <a:r>
              <a:rPr lang="da-DK"/>
              <a:t>Femte niveau</a:t>
            </a:r>
            <a:endParaRPr kumimoji="0" lang="en-US"/>
          </a:p>
        </p:txBody>
      </p:sp>
      <p:sp>
        <p:nvSpPr>
          <p:cNvPr id="6" name="Pladsholder til indhold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da-DK"/>
              <a:t>Klik for at redigere typografi i masteren</a:t>
            </a:r>
          </a:p>
          <a:p>
            <a:pPr lvl="1" eaLnBrk="1" latinLnBrk="0" hangingPunct="1"/>
            <a:r>
              <a:rPr lang="da-DK"/>
              <a:t>Andet niveau</a:t>
            </a:r>
          </a:p>
          <a:p>
            <a:pPr lvl="2" eaLnBrk="1" latinLnBrk="0" hangingPunct="1"/>
            <a:r>
              <a:rPr lang="da-DK"/>
              <a:t>Tredje niveau</a:t>
            </a:r>
          </a:p>
          <a:p>
            <a:pPr lvl="3" eaLnBrk="1" latinLnBrk="0" hangingPunct="1"/>
            <a:r>
              <a:rPr lang="da-DK"/>
              <a:t>Fjerde niveau</a:t>
            </a:r>
          </a:p>
          <a:p>
            <a:pPr lvl="4" eaLnBrk="1" latinLnBrk="0" hangingPunct="1"/>
            <a:r>
              <a:rPr lang="da-DK"/>
              <a:t>Femte niveau</a:t>
            </a:r>
            <a:endParaRPr kumimoji="0" lang="en-US"/>
          </a:p>
        </p:txBody>
      </p:sp>
      <p:sp>
        <p:nvSpPr>
          <p:cNvPr id="7" name="Pladsholder til dato 6"/>
          <p:cNvSpPr>
            <a:spLocks noGrp="1"/>
          </p:cNvSpPr>
          <p:nvPr>
            <p:ph type="dt" sz="half" idx="10"/>
          </p:nvPr>
        </p:nvSpPr>
        <p:spPr/>
        <p:txBody>
          <a:bodyPr/>
          <a:lstStyle/>
          <a:p>
            <a:fld id="{FB13E9A2-D5AD-4DB4-B6E9-B14A475FB5A4}" type="datetimeFigureOut">
              <a:rPr lang="da-DK" smtClean="0"/>
              <a:pPr/>
              <a:t>20-11-2023</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20720A7D-C880-4E86-AD1E-E64E56E27FF9}" type="slidenum">
              <a:rPr lang="da-DK" smtClean="0"/>
              <a:pPr/>
              <a:t>‹nr.›</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a-DK"/>
              <a:t>Klik for at redigere titeltypografi i masteren</a:t>
            </a:r>
            <a:endParaRPr kumimoji="0" lang="en-US"/>
          </a:p>
        </p:txBody>
      </p:sp>
      <p:sp>
        <p:nvSpPr>
          <p:cNvPr id="3" name="Pladsholder til dato 2"/>
          <p:cNvSpPr>
            <a:spLocks noGrp="1"/>
          </p:cNvSpPr>
          <p:nvPr>
            <p:ph type="dt" sz="half" idx="10"/>
          </p:nvPr>
        </p:nvSpPr>
        <p:spPr/>
        <p:txBody>
          <a:bodyPr/>
          <a:lstStyle/>
          <a:p>
            <a:fld id="{FB13E9A2-D5AD-4DB4-B6E9-B14A475FB5A4}" type="datetimeFigureOut">
              <a:rPr lang="da-DK" smtClean="0"/>
              <a:pPr/>
              <a:t>20-11-2023</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20720A7D-C880-4E86-AD1E-E64E56E27FF9}" type="slidenum">
              <a:rPr lang="da-DK" smtClean="0"/>
              <a:pPr/>
              <a:t>‹nr.›</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FB13E9A2-D5AD-4DB4-B6E9-B14A475FB5A4}" type="datetimeFigureOut">
              <a:rPr lang="da-DK" smtClean="0"/>
              <a:pPr/>
              <a:t>20-11-2023</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20720A7D-C880-4E86-AD1E-E64E56E27FF9}" type="slidenum">
              <a:rPr lang="da-DK" smtClean="0"/>
              <a:pPr/>
              <a:t>‹nr.›</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da-DK"/>
              <a:t>Klik for at redigere titeltypografi i masteren</a:t>
            </a:r>
            <a:endParaRPr kumimoji="0" lang="en-US"/>
          </a:p>
        </p:txBody>
      </p:sp>
      <p:sp>
        <p:nvSpPr>
          <p:cNvPr id="3" name="Pladsholder til tekst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da-DK"/>
              <a:t>Klik for at redigere typografi i masteren</a:t>
            </a:r>
          </a:p>
        </p:txBody>
      </p:sp>
      <p:sp>
        <p:nvSpPr>
          <p:cNvPr id="4" name="Pladsholder til indhold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da-DK"/>
              <a:t>Klik for at redigere typografi i masteren</a:t>
            </a:r>
          </a:p>
          <a:p>
            <a:pPr lvl="1" eaLnBrk="1" latinLnBrk="0" hangingPunct="1"/>
            <a:r>
              <a:rPr lang="da-DK"/>
              <a:t>Andet niveau</a:t>
            </a:r>
          </a:p>
          <a:p>
            <a:pPr lvl="2" eaLnBrk="1" latinLnBrk="0" hangingPunct="1"/>
            <a:r>
              <a:rPr lang="da-DK"/>
              <a:t>Tredje niveau</a:t>
            </a:r>
          </a:p>
          <a:p>
            <a:pPr lvl="3" eaLnBrk="1" latinLnBrk="0" hangingPunct="1"/>
            <a:r>
              <a:rPr lang="da-DK"/>
              <a:t>Fjerde niveau</a:t>
            </a:r>
          </a:p>
          <a:p>
            <a:pPr lvl="4" eaLnBrk="1" latinLnBrk="0" hangingPunct="1"/>
            <a:r>
              <a:rPr lang="da-DK"/>
              <a:t>Femte niveau</a:t>
            </a:r>
            <a:endParaRPr kumimoji="0" lang="en-US"/>
          </a:p>
        </p:txBody>
      </p:sp>
      <p:sp>
        <p:nvSpPr>
          <p:cNvPr id="5" name="Pladsholder til dato 4"/>
          <p:cNvSpPr>
            <a:spLocks noGrp="1"/>
          </p:cNvSpPr>
          <p:nvPr>
            <p:ph type="dt" sz="half" idx="10"/>
          </p:nvPr>
        </p:nvSpPr>
        <p:spPr/>
        <p:txBody>
          <a:bodyPr/>
          <a:lstStyle/>
          <a:p>
            <a:fld id="{FB13E9A2-D5AD-4DB4-B6E9-B14A475FB5A4}" type="datetimeFigureOut">
              <a:rPr lang="da-DK" smtClean="0"/>
              <a:pPr/>
              <a:t>20-11-2023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20720A7D-C880-4E86-AD1E-E64E56E27FF9}" type="slidenum">
              <a:rPr lang="da-DK" smtClean="0"/>
              <a:pPr/>
              <a:t>‹nr.›</a:t>
            </a:fld>
            <a:endParaRPr lang="da-D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da-DK"/>
              <a:t>Klik for at redigere titeltypografi i masteren</a:t>
            </a:r>
            <a:endParaRPr kumimoji="0" lang="en-US"/>
          </a:p>
        </p:txBody>
      </p:sp>
      <p:sp>
        <p:nvSpPr>
          <p:cNvPr id="3" name="Pladsholder til billed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da-DK">
                <a:solidFill>
                  <a:schemeClr val="lt1"/>
                </a:solidFill>
                <a:latin typeface="+mn-lt"/>
                <a:ea typeface="+mn-ea"/>
                <a:cs typeface="+mn-cs"/>
              </a:rPr>
              <a:t>Klik på ikonet for at tilføje et billede</a:t>
            </a:r>
            <a:endParaRPr kumimoji="0" lang="en-US" dirty="0">
              <a:solidFill>
                <a:schemeClr val="lt1"/>
              </a:solidFill>
              <a:latin typeface="+mn-lt"/>
              <a:ea typeface="+mn-ea"/>
              <a:cs typeface="+mn-cs"/>
            </a:endParaRPr>
          </a:p>
        </p:txBody>
      </p:sp>
      <p:sp>
        <p:nvSpPr>
          <p:cNvPr id="4" name="Pladsholder til tekst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da-DK"/>
              <a:t>Klik for at redigere typografi i masteren</a:t>
            </a:r>
          </a:p>
        </p:txBody>
      </p:sp>
      <p:sp>
        <p:nvSpPr>
          <p:cNvPr id="5" name="Pladsholder til dato 4"/>
          <p:cNvSpPr>
            <a:spLocks noGrp="1"/>
          </p:cNvSpPr>
          <p:nvPr>
            <p:ph type="dt" sz="half" idx="10"/>
          </p:nvPr>
        </p:nvSpPr>
        <p:spPr/>
        <p:txBody>
          <a:bodyPr/>
          <a:lstStyle/>
          <a:p>
            <a:fld id="{FB13E9A2-D5AD-4DB4-B6E9-B14A475FB5A4}" type="datetimeFigureOut">
              <a:rPr lang="da-DK" smtClean="0"/>
              <a:pPr/>
              <a:t>20-11-2023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20720A7D-C880-4E86-AD1E-E64E56E27FF9}" type="slidenum">
              <a:rPr lang="da-DK" smtClean="0"/>
              <a:pPr/>
              <a:t>‹nr.›</a:t>
            </a:fld>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a-DK"/>
              <a:t>Klik for at redigere titeltypografi i masteren</a:t>
            </a:r>
            <a:endParaRPr kumimoji="0" lang="en-US"/>
          </a:p>
        </p:txBody>
      </p:sp>
      <p:sp>
        <p:nvSpPr>
          <p:cNvPr id="3" name="Pladsholder til lodret titel 2"/>
          <p:cNvSpPr>
            <a:spLocks noGrp="1"/>
          </p:cNvSpPr>
          <p:nvPr>
            <p:ph type="body" orient="vert" idx="1"/>
          </p:nvPr>
        </p:nvSpPr>
        <p:spPr/>
        <p:txBody>
          <a:bodyPr vert="eaVert"/>
          <a:lstStyle/>
          <a:p>
            <a:pPr lvl="0" eaLnBrk="1" latinLnBrk="0" hangingPunct="1"/>
            <a:r>
              <a:rPr lang="da-DK"/>
              <a:t>Klik for at redigere typografi i masteren</a:t>
            </a:r>
          </a:p>
          <a:p>
            <a:pPr lvl="1" eaLnBrk="1" latinLnBrk="0" hangingPunct="1"/>
            <a:r>
              <a:rPr lang="da-DK"/>
              <a:t>Andet niveau</a:t>
            </a:r>
          </a:p>
          <a:p>
            <a:pPr lvl="2" eaLnBrk="1" latinLnBrk="0" hangingPunct="1"/>
            <a:r>
              <a:rPr lang="da-DK"/>
              <a:t>Tredje niveau</a:t>
            </a:r>
          </a:p>
          <a:p>
            <a:pPr lvl="3" eaLnBrk="1" latinLnBrk="0" hangingPunct="1"/>
            <a:r>
              <a:rPr lang="da-DK"/>
              <a:t>Fjerde niveau</a:t>
            </a:r>
          </a:p>
          <a:p>
            <a:pPr lvl="4" eaLnBrk="1" latinLnBrk="0" hangingPunct="1"/>
            <a:r>
              <a:rPr lang="da-DK"/>
              <a:t>Femte niveau</a:t>
            </a:r>
            <a:endParaRPr kumimoji="0" lang="en-US"/>
          </a:p>
        </p:txBody>
      </p:sp>
      <p:sp>
        <p:nvSpPr>
          <p:cNvPr id="4" name="Pladsholder til dato 3"/>
          <p:cNvSpPr>
            <a:spLocks noGrp="1"/>
          </p:cNvSpPr>
          <p:nvPr>
            <p:ph type="dt" sz="half" idx="10"/>
          </p:nvPr>
        </p:nvSpPr>
        <p:spPr/>
        <p:txBody>
          <a:bodyPr/>
          <a:lstStyle/>
          <a:p>
            <a:fld id="{FB13E9A2-D5AD-4DB4-B6E9-B14A475FB5A4}" type="datetimeFigureOut">
              <a:rPr lang="da-DK" smtClean="0"/>
              <a:pPr/>
              <a:t>20-11-2023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20720A7D-C880-4E86-AD1E-E64E56E27FF9}" type="slidenum">
              <a:rPr lang="da-DK" smtClean="0"/>
              <a:pPr/>
              <a:t>‹nr.›</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kumimoji="0" lang="da-DK"/>
              <a:t>Klik for at redigere titeltypografi i masteren</a:t>
            </a:r>
            <a:endParaRPr kumimoji="0" lang="en-US"/>
          </a:p>
        </p:txBody>
      </p:sp>
      <p:sp>
        <p:nvSpPr>
          <p:cNvPr id="3" name="Pladsholder til lodret titel 2"/>
          <p:cNvSpPr>
            <a:spLocks noGrp="1"/>
          </p:cNvSpPr>
          <p:nvPr>
            <p:ph type="body" orient="vert" idx="1"/>
          </p:nvPr>
        </p:nvSpPr>
        <p:spPr>
          <a:xfrm>
            <a:off x="457200" y="274638"/>
            <a:ext cx="6019800" cy="5851525"/>
          </a:xfrm>
        </p:spPr>
        <p:txBody>
          <a:bodyPr vert="eaVert"/>
          <a:lstStyle/>
          <a:p>
            <a:pPr lvl="0" eaLnBrk="1" latinLnBrk="0" hangingPunct="1"/>
            <a:r>
              <a:rPr lang="da-DK"/>
              <a:t>Klik for at redigere typografi i masteren</a:t>
            </a:r>
          </a:p>
          <a:p>
            <a:pPr lvl="1" eaLnBrk="1" latinLnBrk="0" hangingPunct="1"/>
            <a:r>
              <a:rPr lang="da-DK"/>
              <a:t>Andet niveau</a:t>
            </a:r>
          </a:p>
          <a:p>
            <a:pPr lvl="2" eaLnBrk="1" latinLnBrk="0" hangingPunct="1"/>
            <a:r>
              <a:rPr lang="da-DK"/>
              <a:t>Tredje niveau</a:t>
            </a:r>
          </a:p>
          <a:p>
            <a:pPr lvl="3" eaLnBrk="1" latinLnBrk="0" hangingPunct="1"/>
            <a:r>
              <a:rPr lang="da-DK"/>
              <a:t>Fjerde niveau</a:t>
            </a:r>
          </a:p>
          <a:p>
            <a:pPr lvl="4" eaLnBrk="1" latinLnBrk="0" hangingPunct="1"/>
            <a:r>
              <a:rPr lang="da-DK"/>
              <a:t>Femte niveau</a:t>
            </a:r>
            <a:endParaRPr kumimoji="0" lang="en-US"/>
          </a:p>
        </p:txBody>
      </p:sp>
      <p:sp>
        <p:nvSpPr>
          <p:cNvPr id="4" name="Pladsholder til dato 3"/>
          <p:cNvSpPr>
            <a:spLocks noGrp="1"/>
          </p:cNvSpPr>
          <p:nvPr>
            <p:ph type="dt" sz="half" idx="10"/>
          </p:nvPr>
        </p:nvSpPr>
        <p:spPr/>
        <p:txBody>
          <a:bodyPr/>
          <a:lstStyle/>
          <a:p>
            <a:fld id="{FB13E9A2-D5AD-4DB4-B6E9-B14A475FB5A4}" type="datetimeFigureOut">
              <a:rPr lang="da-DK" smtClean="0"/>
              <a:pPr/>
              <a:t>20-11-2023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20720A7D-C880-4E86-AD1E-E64E56E27FF9}" type="slidenum">
              <a:rPr lang="da-DK" smtClean="0"/>
              <a:pPr/>
              <a:t>‹nr.›</a:t>
            </a:fld>
            <a:endParaRPr lang="da-D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Pladsholder til titel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da-DK"/>
              <a:t>Klik for at redigere titeltypografi i masteren</a:t>
            </a:r>
            <a:endParaRPr kumimoji="0" lang="en-US"/>
          </a:p>
        </p:txBody>
      </p:sp>
      <p:sp>
        <p:nvSpPr>
          <p:cNvPr id="13" name="Pladsholder til tekst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da-DK"/>
              <a:t>Klik for at redigere typografi i masteren</a:t>
            </a:r>
          </a:p>
          <a:p>
            <a:pPr lvl="1" eaLnBrk="1" latinLnBrk="0" hangingPunct="1"/>
            <a:r>
              <a:rPr kumimoji="0" lang="da-DK"/>
              <a:t>Andet niveau</a:t>
            </a:r>
          </a:p>
          <a:p>
            <a:pPr lvl="2" eaLnBrk="1" latinLnBrk="0" hangingPunct="1"/>
            <a:r>
              <a:rPr kumimoji="0" lang="da-DK"/>
              <a:t>Tredje niveau</a:t>
            </a:r>
          </a:p>
          <a:p>
            <a:pPr lvl="3" eaLnBrk="1" latinLnBrk="0" hangingPunct="1"/>
            <a:r>
              <a:rPr kumimoji="0" lang="da-DK"/>
              <a:t>Fjerde niveau</a:t>
            </a:r>
          </a:p>
          <a:p>
            <a:pPr lvl="4" eaLnBrk="1" latinLnBrk="0" hangingPunct="1"/>
            <a:r>
              <a:rPr kumimoji="0" lang="da-DK"/>
              <a:t>Femte niveau</a:t>
            </a:r>
            <a:endParaRPr kumimoji="0" lang="en-US"/>
          </a:p>
        </p:txBody>
      </p:sp>
      <p:sp>
        <p:nvSpPr>
          <p:cNvPr id="14" name="Pladsholder til dato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FB13E9A2-D5AD-4DB4-B6E9-B14A475FB5A4}" type="datetimeFigureOut">
              <a:rPr lang="da-DK" smtClean="0"/>
              <a:pPr/>
              <a:t>20-11-2023</a:t>
            </a:fld>
            <a:endParaRPr lang="da-DK"/>
          </a:p>
        </p:txBody>
      </p:sp>
      <p:sp>
        <p:nvSpPr>
          <p:cNvPr id="3" name="Pladsholder til sidefod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da-DK"/>
          </a:p>
        </p:txBody>
      </p:sp>
      <p:sp>
        <p:nvSpPr>
          <p:cNvPr id="23" name="Pladsholder til diasnumm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0720A7D-C880-4E86-AD1E-E64E56E27FF9}" type="slidenum">
              <a:rPr lang="da-DK" smtClean="0"/>
              <a:pPr/>
              <a:t>‹nr.›</a:t>
            </a:fld>
            <a:endParaRPr lang="da-DK"/>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slotshaven-studieportal.dk/studieteknik/opgaveskrivning/litteraturlist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95B791-CB18-4C44-9591-0EF5D527BCE6}"/>
              </a:ext>
            </a:extLst>
          </p:cNvPr>
          <p:cNvSpPr>
            <a:spLocks noGrp="1"/>
          </p:cNvSpPr>
          <p:nvPr>
            <p:ph type="ctrTitle"/>
          </p:nvPr>
        </p:nvSpPr>
        <p:spPr/>
        <p:txBody>
          <a:bodyPr/>
          <a:lstStyle/>
          <a:p>
            <a:r>
              <a:rPr lang="da-DK" dirty="0"/>
              <a:t>DHO 2024</a:t>
            </a:r>
            <a:br>
              <a:rPr lang="da-DK" dirty="0"/>
            </a:br>
            <a:r>
              <a:rPr lang="da-DK" sz="2800" dirty="0"/>
              <a:t>Dansk-historie-opgaven </a:t>
            </a:r>
            <a:br>
              <a:rPr lang="da-DK" sz="2800" dirty="0"/>
            </a:br>
            <a:r>
              <a:rPr lang="da-DK" sz="2800" dirty="0"/>
              <a:t>(SO5)</a:t>
            </a:r>
            <a:endParaRPr lang="da-DK" dirty="0"/>
          </a:p>
        </p:txBody>
      </p:sp>
      <p:sp>
        <p:nvSpPr>
          <p:cNvPr id="3" name="Undertitel 2">
            <a:extLst>
              <a:ext uri="{FF2B5EF4-FFF2-40B4-BE49-F238E27FC236}">
                <a16:creationId xmlns:a16="http://schemas.microsoft.com/office/drawing/2014/main" id="{182319F7-F4BE-4813-97CB-55440E2A6BBD}"/>
              </a:ext>
            </a:extLst>
          </p:cNvPr>
          <p:cNvSpPr>
            <a:spLocks noGrp="1"/>
          </p:cNvSpPr>
          <p:nvPr>
            <p:ph type="subTitle" idx="1"/>
          </p:nvPr>
        </p:nvSpPr>
        <p:spPr/>
        <p:txBody>
          <a:bodyPr/>
          <a:lstStyle/>
          <a:p>
            <a:endParaRPr lang="da-DK" dirty="0"/>
          </a:p>
          <a:p>
            <a:r>
              <a:rPr lang="da-DK" dirty="0"/>
              <a:t>Krav og gode råd til rapportens opbygning og indhold</a:t>
            </a:r>
          </a:p>
        </p:txBody>
      </p:sp>
    </p:spTree>
    <p:extLst>
      <p:ext uri="{BB962C8B-B14F-4D97-AF65-F5344CB8AC3E}">
        <p14:creationId xmlns:p14="http://schemas.microsoft.com/office/powerpoint/2010/main" val="46186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Overblik over rapportens dele</a:t>
            </a:r>
          </a:p>
        </p:txBody>
      </p:sp>
      <p:sp>
        <p:nvSpPr>
          <p:cNvPr id="3" name="Pladsholder til indhold 2"/>
          <p:cNvSpPr>
            <a:spLocks noGrp="1"/>
          </p:cNvSpPr>
          <p:nvPr>
            <p:ph idx="1"/>
          </p:nvPr>
        </p:nvSpPr>
        <p:spPr/>
        <p:txBody>
          <a:bodyPr>
            <a:normAutofit lnSpcReduction="10000"/>
          </a:bodyPr>
          <a:lstStyle/>
          <a:p>
            <a:pPr marL="137160" indent="0">
              <a:buNone/>
            </a:pPr>
            <a:r>
              <a:rPr lang="da-DK" dirty="0"/>
              <a:t>- </a:t>
            </a:r>
            <a:r>
              <a:rPr lang="da-DK" sz="2400" dirty="0"/>
              <a:t>Forside </a:t>
            </a:r>
          </a:p>
          <a:p>
            <a:pPr marL="137160" indent="0">
              <a:buNone/>
            </a:pPr>
            <a:r>
              <a:rPr lang="da-DK" sz="2400" dirty="0"/>
              <a:t>- Resumé</a:t>
            </a:r>
          </a:p>
          <a:p>
            <a:pPr marL="137160" indent="0">
              <a:buNone/>
            </a:pPr>
            <a:r>
              <a:rPr lang="da-DK" sz="2400" dirty="0"/>
              <a:t>- Indholdsfortegnelse</a:t>
            </a:r>
          </a:p>
          <a:p>
            <a:pPr marL="137160" indent="0">
              <a:buNone/>
            </a:pPr>
            <a:r>
              <a:rPr lang="da-DK" sz="2400" dirty="0"/>
              <a:t>- Indledning med opgaveformulering </a:t>
            </a:r>
          </a:p>
          <a:p>
            <a:pPr marL="137160" indent="0">
              <a:buNone/>
            </a:pPr>
            <a:r>
              <a:rPr lang="da-DK" sz="2400" dirty="0"/>
              <a:t>- Metodeafsnit</a:t>
            </a:r>
          </a:p>
          <a:p>
            <a:pPr marL="137160" indent="0">
              <a:buNone/>
            </a:pPr>
            <a:r>
              <a:rPr lang="da-DK" sz="2400" dirty="0"/>
              <a:t>- Forskellige afsnit med besvarelse af opgaveformuleringens dele på diverse taksonomiske niveauer</a:t>
            </a:r>
          </a:p>
          <a:p>
            <a:pPr marL="137160" indent="0">
              <a:buNone/>
            </a:pPr>
            <a:r>
              <a:rPr lang="da-DK" sz="2400" dirty="0"/>
              <a:t>- Konklusion </a:t>
            </a:r>
          </a:p>
          <a:p>
            <a:pPr marL="137160" indent="0">
              <a:buNone/>
            </a:pPr>
            <a:r>
              <a:rPr lang="da-DK" sz="2400" dirty="0"/>
              <a:t>- Litteraturliste </a:t>
            </a:r>
          </a:p>
          <a:p>
            <a:pPr marL="137160" indent="0">
              <a:buNone/>
            </a:pPr>
            <a:r>
              <a:rPr lang="da-DK" sz="2400" dirty="0"/>
              <a:t>- Evt. bilag </a:t>
            </a:r>
          </a:p>
          <a:p>
            <a:pPr marL="137160" indent="0">
              <a:buNone/>
            </a:pPr>
            <a:endParaRPr lang="da-DK" dirty="0"/>
          </a:p>
          <a:p>
            <a:endParaRPr lang="da-DK" dirty="0"/>
          </a:p>
        </p:txBody>
      </p:sp>
    </p:spTree>
    <p:extLst>
      <p:ext uri="{BB962C8B-B14F-4D97-AF65-F5344CB8AC3E}">
        <p14:creationId xmlns:p14="http://schemas.microsoft.com/office/powerpoint/2010/main" val="417445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Rapportens længde</a:t>
            </a:r>
          </a:p>
        </p:txBody>
      </p:sp>
      <p:sp>
        <p:nvSpPr>
          <p:cNvPr id="3" name="Pladsholder til indhold 2"/>
          <p:cNvSpPr>
            <a:spLocks noGrp="1"/>
          </p:cNvSpPr>
          <p:nvPr>
            <p:ph idx="1"/>
          </p:nvPr>
        </p:nvSpPr>
        <p:spPr/>
        <p:txBody>
          <a:bodyPr>
            <a:normAutofit fontScale="92500" lnSpcReduction="10000"/>
          </a:bodyPr>
          <a:lstStyle/>
          <a:p>
            <a:pPr marL="137160" indent="0">
              <a:buNone/>
            </a:pPr>
            <a:r>
              <a:rPr lang="da-DK" sz="2400" dirty="0"/>
              <a:t>6-8 normalsider a 2400 anslag (inklusive mellemrum)</a:t>
            </a:r>
          </a:p>
          <a:p>
            <a:pPr marL="137160" indent="0">
              <a:buNone/>
            </a:pPr>
            <a:r>
              <a:rPr lang="da-DK" sz="2400" dirty="0"/>
              <a:t>Dvs.: mindst 14.400, højst 19.200 anslag</a:t>
            </a:r>
          </a:p>
          <a:p>
            <a:pPr marL="137160" indent="0">
              <a:buNone/>
            </a:pPr>
            <a:endParaRPr lang="da-DK" sz="2400" dirty="0"/>
          </a:p>
          <a:p>
            <a:pPr marL="137160" indent="0">
              <a:buNone/>
            </a:pPr>
            <a:r>
              <a:rPr lang="da-DK" sz="2400" u="sng" dirty="0"/>
              <a:t>Dette tæller ikke med:</a:t>
            </a:r>
          </a:p>
          <a:p>
            <a:pPr marL="137160" indent="0">
              <a:buNone/>
            </a:pPr>
            <a:r>
              <a:rPr lang="da-DK" sz="2400" dirty="0"/>
              <a:t>- forside</a:t>
            </a:r>
          </a:p>
          <a:p>
            <a:pPr marL="137160" indent="0">
              <a:buNone/>
            </a:pPr>
            <a:r>
              <a:rPr lang="da-DK" sz="2400" dirty="0"/>
              <a:t>- indholdsfortegnelse</a:t>
            </a:r>
          </a:p>
          <a:p>
            <a:pPr marL="137160" indent="0">
              <a:buNone/>
            </a:pPr>
            <a:r>
              <a:rPr lang="da-DK" sz="2400" dirty="0"/>
              <a:t>- noter </a:t>
            </a:r>
            <a:r>
              <a:rPr lang="da-DK" sz="1900" dirty="0"/>
              <a:t>(uanset om de er placeret i fodnoter eller i parenteser i løbende tekst)</a:t>
            </a:r>
          </a:p>
          <a:p>
            <a:pPr marL="137160" indent="0">
              <a:buNone/>
            </a:pPr>
            <a:r>
              <a:rPr lang="da-DK" sz="2400" dirty="0"/>
              <a:t>- litteraturliste </a:t>
            </a:r>
          </a:p>
          <a:p>
            <a:pPr marL="137160" indent="0">
              <a:buNone/>
            </a:pPr>
            <a:r>
              <a:rPr lang="da-DK" sz="2400" dirty="0"/>
              <a:t>- bilag</a:t>
            </a:r>
          </a:p>
          <a:p>
            <a:pPr marL="137160" indent="0">
              <a:buNone/>
            </a:pPr>
            <a:r>
              <a:rPr lang="da-DK" sz="2400" dirty="0"/>
              <a:t>- figurer og tabeller</a:t>
            </a:r>
          </a:p>
          <a:p>
            <a:pPr marL="137160" indent="0">
              <a:buNone/>
            </a:pPr>
            <a:endParaRPr lang="da-DK" sz="2400" dirty="0"/>
          </a:p>
          <a:p>
            <a:pPr marL="137160" indent="0">
              <a:buNone/>
            </a:pPr>
            <a:r>
              <a:rPr lang="da-DK" sz="2400" dirty="0"/>
              <a:t>Ellers regnes alt med – også fx resuméet.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Forside</a:t>
            </a:r>
          </a:p>
        </p:txBody>
      </p:sp>
      <p:sp>
        <p:nvSpPr>
          <p:cNvPr id="3" name="Pladsholder til indhold 2"/>
          <p:cNvSpPr>
            <a:spLocks noGrp="1"/>
          </p:cNvSpPr>
          <p:nvPr>
            <p:ph idx="1"/>
          </p:nvPr>
        </p:nvSpPr>
        <p:spPr/>
        <p:txBody>
          <a:bodyPr>
            <a:normAutofit/>
          </a:bodyPr>
          <a:lstStyle/>
          <a:p>
            <a:pPr>
              <a:buFontTx/>
              <a:buChar char="-"/>
            </a:pPr>
            <a:r>
              <a:rPr lang="da-DK" dirty="0"/>
              <a:t>SO5 </a:t>
            </a:r>
          </a:p>
          <a:p>
            <a:pPr>
              <a:buFontTx/>
              <a:buChar char="-"/>
            </a:pPr>
            <a:r>
              <a:rPr lang="da-DK" dirty="0"/>
              <a:t>DHO: Dansk-historie-opgaven</a:t>
            </a:r>
          </a:p>
          <a:p>
            <a:pPr marL="137160" indent="0">
              <a:buNone/>
            </a:pPr>
            <a:r>
              <a:rPr lang="da-DK" dirty="0"/>
              <a:t>-   Titel på netop din rapport</a:t>
            </a:r>
          </a:p>
          <a:p>
            <a:pPr marL="137160" indent="0">
              <a:buNone/>
            </a:pPr>
            <a:r>
              <a:rPr lang="da-DK" dirty="0"/>
              <a:t>-   Dit navn </a:t>
            </a:r>
          </a:p>
          <a:p>
            <a:pPr>
              <a:buFontTx/>
              <a:buChar char="-"/>
            </a:pPr>
            <a:r>
              <a:rPr lang="da-DK" dirty="0"/>
              <a:t>Lærernes navne</a:t>
            </a:r>
          </a:p>
          <a:p>
            <a:pPr>
              <a:buFontTx/>
              <a:buChar char="-"/>
            </a:pPr>
            <a:r>
              <a:rPr lang="da-DK" dirty="0"/>
              <a:t>Skolens navn  </a:t>
            </a:r>
          </a:p>
          <a:p>
            <a:pPr>
              <a:buFontTx/>
              <a:buChar char="-"/>
            </a:pPr>
            <a:r>
              <a:rPr lang="da-DK" dirty="0"/>
              <a:t>Dato og år</a:t>
            </a:r>
          </a:p>
          <a:p>
            <a:pPr>
              <a:buFontTx/>
              <a:buChar char="-"/>
            </a:pPr>
            <a:r>
              <a:rPr lang="da-DK" dirty="0"/>
              <a:t>Evt. illustration</a:t>
            </a:r>
          </a:p>
        </p:txBody>
      </p:sp>
    </p:spTree>
    <p:extLst>
      <p:ext uri="{BB962C8B-B14F-4D97-AF65-F5344CB8AC3E}">
        <p14:creationId xmlns:p14="http://schemas.microsoft.com/office/powerpoint/2010/main" val="510016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Resumé</a:t>
            </a:r>
          </a:p>
        </p:txBody>
      </p:sp>
      <p:sp>
        <p:nvSpPr>
          <p:cNvPr id="3" name="Pladsholder til indhold 2"/>
          <p:cNvSpPr>
            <a:spLocks noGrp="1"/>
          </p:cNvSpPr>
          <p:nvPr>
            <p:ph idx="1"/>
          </p:nvPr>
        </p:nvSpPr>
        <p:spPr/>
        <p:txBody>
          <a:bodyPr>
            <a:normAutofit/>
          </a:bodyPr>
          <a:lstStyle/>
          <a:p>
            <a:pPr marL="137160" indent="0">
              <a:buNone/>
            </a:pPr>
            <a:r>
              <a:rPr lang="da-DK" sz="2400" dirty="0"/>
              <a:t>Fylder 10-20 linjer</a:t>
            </a:r>
          </a:p>
          <a:p>
            <a:pPr marL="137160" indent="0">
              <a:buNone/>
            </a:pPr>
            <a:endParaRPr lang="da-DK" sz="2400" dirty="0"/>
          </a:p>
          <a:p>
            <a:pPr marL="137160" indent="0">
              <a:buNone/>
            </a:pPr>
            <a:r>
              <a:rPr lang="da-DK" sz="2400" u="sng" dirty="0"/>
              <a:t>Indeholder:</a:t>
            </a:r>
          </a:p>
          <a:p>
            <a:pPr>
              <a:buFontTx/>
              <a:buChar char="-"/>
            </a:pPr>
            <a:r>
              <a:rPr lang="da-DK" sz="2400" dirty="0"/>
              <a:t>præsentation </a:t>
            </a:r>
            <a:r>
              <a:rPr lang="da-DK" sz="1800" dirty="0"/>
              <a:t>(uden 1:1-gengivelse)</a:t>
            </a:r>
            <a:r>
              <a:rPr lang="da-DK" sz="2400" dirty="0"/>
              <a:t> af opgaveformulering, herunder evt. undringsspørgsmål</a:t>
            </a:r>
          </a:p>
          <a:p>
            <a:pPr>
              <a:buFontTx/>
              <a:buChar char="-"/>
            </a:pPr>
            <a:r>
              <a:rPr lang="da-DK" sz="2400" dirty="0"/>
              <a:t>metoder til besvarelsen</a:t>
            </a:r>
          </a:p>
          <a:p>
            <a:pPr>
              <a:buFontTx/>
              <a:buChar char="-"/>
            </a:pPr>
            <a:r>
              <a:rPr lang="da-DK" sz="2400" dirty="0"/>
              <a:t>resultater/konklusioner</a:t>
            </a:r>
          </a:p>
          <a:p>
            <a:pPr>
              <a:buFontTx/>
              <a:buChar char="-"/>
            </a:pPr>
            <a:endParaRPr lang="da-DK" dirty="0"/>
          </a:p>
          <a:p>
            <a:pPr marL="137160" indent="0">
              <a:buNone/>
            </a:pPr>
            <a:r>
              <a:rPr lang="da-DK" sz="2000" i="1" dirty="0"/>
              <a:t>Læs nærmere her: https://slotshaven-studieportal.dk/studieteknik/opgaveskrivning/opgavetyper/sop-skabelon-hhx/resume/ </a:t>
            </a:r>
          </a:p>
        </p:txBody>
      </p:sp>
    </p:spTree>
    <p:extLst>
      <p:ext uri="{BB962C8B-B14F-4D97-AF65-F5344CB8AC3E}">
        <p14:creationId xmlns:p14="http://schemas.microsoft.com/office/powerpoint/2010/main" val="527170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Indholdsfortegnelse</a:t>
            </a:r>
          </a:p>
        </p:txBody>
      </p:sp>
      <p:sp>
        <p:nvSpPr>
          <p:cNvPr id="3" name="Pladsholder til indhold 2"/>
          <p:cNvSpPr>
            <a:spLocks noGrp="1"/>
          </p:cNvSpPr>
          <p:nvPr>
            <p:ph idx="1"/>
          </p:nvPr>
        </p:nvSpPr>
        <p:spPr/>
        <p:txBody>
          <a:bodyPr>
            <a:normAutofit fontScale="92500"/>
          </a:bodyPr>
          <a:lstStyle/>
          <a:p>
            <a:pPr marL="137160" indent="0">
              <a:buNone/>
            </a:pPr>
            <a:endParaRPr lang="da-DK" sz="2600" dirty="0"/>
          </a:p>
          <a:p>
            <a:r>
              <a:rPr lang="da-DK" sz="2600" dirty="0"/>
              <a:t>Forside og resumé er s. 1 og 2 (sidetal nedskrives ikke)</a:t>
            </a:r>
          </a:p>
          <a:p>
            <a:r>
              <a:rPr lang="da-DK" sz="2600" dirty="0"/>
              <a:t>Derefter kommer indholdsfortegnelsen på s. 3. Her angiver du alle de overskrifter og underoverskrifter – startende med indledningen – man møder inde i rapporten.</a:t>
            </a:r>
          </a:p>
          <a:p>
            <a:r>
              <a:rPr lang="da-DK" sz="2600" dirty="0"/>
              <a:t>Evt. bilag skal også angives i indholdsfortegnelsen.</a:t>
            </a:r>
          </a:p>
          <a:p>
            <a:pPr marL="137160" indent="0">
              <a:buNone/>
            </a:pPr>
            <a:r>
              <a:rPr lang="da-DK" sz="2600" dirty="0"/>
              <a:t>-------------------------------------------------- </a:t>
            </a:r>
          </a:p>
          <a:p>
            <a:r>
              <a:rPr lang="da-DK" sz="2600" dirty="0"/>
              <a:t>Brug ikke opgaveformuleringens dele som titler til dine afsnit – der heller ikke skal kaldes ”hoveddelen”, ”redegørelse”, ”diskussion” el.lign.</a:t>
            </a:r>
          </a:p>
          <a:p>
            <a:pPr marL="137160" indent="0">
              <a:buNone/>
            </a:pPr>
            <a:endParaRPr lang="da-DK" dirty="0"/>
          </a:p>
          <a:p>
            <a:endParaRPr lang="da-DK" dirty="0"/>
          </a:p>
          <a:p>
            <a:endParaRPr lang="da-DK" dirty="0"/>
          </a:p>
        </p:txBody>
      </p:sp>
    </p:spTree>
    <p:extLst>
      <p:ext uri="{BB962C8B-B14F-4D97-AF65-F5344CB8AC3E}">
        <p14:creationId xmlns:p14="http://schemas.microsoft.com/office/powerpoint/2010/main" val="1914875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a:t>Indledning – med opgaveformulering</a:t>
            </a:r>
          </a:p>
        </p:txBody>
      </p:sp>
      <p:sp>
        <p:nvSpPr>
          <p:cNvPr id="3" name="Pladsholder til indhold 2"/>
          <p:cNvSpPr>
            <a:spLocks noGrp="1"/>
          </p:cNvSpPr>
          <p:nvPr>
            <p:ph idx="1"/>
          </p:nvPr>
        </p:nvSpPr>
        <p:spPr>
          <a:xfrm>
            <a:off x="457200" y="1628800"/>
            <a:ext cx="8229600" cy="4709160"/>
          </a:xfrm>
        </p:spPr>
        <p:txBody>
          <a:bodyPr>
            <a:normAutofit fontScale="92500" lnSpcReduction="10000"/>
          </a:bodyPr>
          <a:lstStyle/>
          <a:p>
            <a:pPr marL="137160" indent="0">
              <a:buNone/>
            </a:pPr>
            <a:r>
              <a:rPr lang="da-DK" dirty="0"/>
              <a:t>   </a:t>
            </a:r>
            <a:r>
              <a:rPr lang="da-DK" sz="2600" dirty="0"/>
              <a:t>Begynd med kortfattet at føre læseren ind i rapportens emne og det eventuelle undringsspørgsmål. </a:t>
            </a:r>
          </a:p>
          <a:p>
            <a:pPr marL="137160" indent="0">
              <a:buNone/>
            </a:pPr>
            <a:r>
              <a:rPr lang="da-DK" sz="2600" dirty="0"/>
              <a:t>   Derefter skal din indledning lede frem til en præsentation af opgaveformuleringens dele (på de forskellige taksonomiske niveauer). Samtidig markerer du den røde tråd i rapporten, således at læseren fornemmer en klar sammenhæng mellem </a:t>
            </a:r>
            <a:r>
              <a:rPr lang="da-DK" sz="2600" u="sng" dirty="0"/>
              <a:t>alle</a:t>
            </a:r>
            <a:r>
              <a:rPr lang="da-DK" sz="2600" dirty="0"/>
              <a:t> dele i rapporten.</a:t>
            </a:r>
          </a:p>
          <a:p>
            <a:pPr marL="137160" indent="0">
              <a:buNone/>
            </a:pPr>
            <a:r>
              <a:rPr lang="da-DK" sz="2600" dirty="0"/>
              <a:t>   Alle dele af opgaveformuleringen skal gengives tydeligt og ordret - evt. skrevet med </a:t>
            </a:r>
            <a:r>
              <a:rPr lang="da-DK" sz="2600" b="1" dirty="0"/>
              <a:t>fed</a:t>
            </a:r>
            <a:r>
              <a:rPr lang="da-DK" sz="2600" dirty="0"/>
              <a:t>, placeret i en boks el.lign.</a:t>
            </a:r>
          </a:p>
          <a:p>
            <a:pPr marL="137160" indent="0">
              <a:buNone/>
            </a:pPr>
            <a:r>
              <a:rPr lang="da-DK" sz="2600" dirty="0"/>
              <a:t>-----------------------------------------------------------</a:t>
            </a:r>
          </a:p>
          <a:p>
            <a:pPr marL="137160" indent="0">
              <a:buNone/>
            </a:pPr>
            <a:r>
              <a:rPr lang="da-DK" sz="2600" dirty="0"/>
              <a:t>Det er en god ide at skrive på indledningen både i begyndelsen og i slutningen af arbejdsprocessen. </a:t>
            </a:r>
          </a:p>
        </p:txBody>
      </p:sp>
    </p:spTree>
    <p:extLst>
      <p:ext uri="{BB962C8B-B14F-4D97-AF65-F5344CB8AC3E}">
        <p14:creationId xmlns:p14="http://schemas.microsoft.com/office/powerpoint/2010/main" val="1048676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Eksempel på en indledning</a:t>
            </a:r>
          </a:p>
        </p:txBody>
      </p:sp>
      <p:sp>
        <p:nvSpPr>
          <p:cNvPr id="3" name="Pladsholder til indhold 2"/>
          <p:cNvSpPr>
            <a:spLocks noGrp="1"/>
          </p:cNvSpPr>
          <p:nvPr>
            <p:ph idx="1"/>
          </p:nvPr>
        </p:nvSpPr>
        <p:spPr/>
        <p:txBody>
          <a:bodyPr>
            <a:normAutofit fontScale="55000" lnSpcReduction="20000"/>
          </a:bodyPr>
          <a:lstStyle/>
          <a:p>
            <a:r>
              <a:rPr lang="da-DK" dirty="0"/>
              <a:t>Der har igennem tiden været mange krige mellem Danmark og Sverige, de er kendt under navnet svenskekrigene (Thomsen, </a:t>
            </a:r>
            <a:r>
              <a:rPr lang="da-DK" dirty="0" err="1"/>
              <a:t>u.d</a:t>
            </a:r>
            <a:r>
              <a:rPr lang="da-DK" dirty="0"/>
              <a:t>.). Fra 1643-1679 var der fire krige imellem Danmark og Sverige (Svenskekrigene, </a:t>
            </a:r>
            <a:r>
              <a:rPr lang="da-DK" dirty="0" err="1"/>
              <a:t>u.d</a:t>
            </a:r>
            <a:r>
              <a:rPr lang="da-DK" dirty="0"/>
              <a:t>.). Jeg vil i denne opgave kigge på de fire krige og deres afbildning i eftertiden mere specifik i Romantikken. Til dette vil jeg bruge uddrag fra to romaner skrevet af Johan Carl Christian </a:t>
            </a:r>
            <a:r>
              <a:rPr lang="da-DK" dirty="0" err="1"/>
              <a:t>Brosbøll</a:t>
            </a:r>
            <a:r>
              <a:rPr lang="da-DK" dirty="0"/>
              <a:t> under pseudonymet </a:t>
            </a:r>
            <a:r>
              <a:rPr lang="da-DK" dirty="0" err="1"/>
              <a:t>Carit</a:t>
            </a:r>
            <a:r>
              <a:rPr lang="da-DK" dirty="0"/>
              <a:t> Etlar (</a:t>
            </a:r>
            <a:r>
              <a:rPr lang="da-DK" dirty="0" err="1"/>
              <a:t>Hesselaa</a:t>
            </a:r>
            <a:r>
              <a:rPr lang="da-DK" dirty="0"/>
              <a:t>, 2016). Den ene af romanerne hedder ”Gøngehøvdingen”. Den er skrevet i 1853 og foregår i 1657-1658. Den anden hedder ”Dronningens Vagtmester” og blev skrevet i 1855. Den foregår i 1658-1660. De er begge fiktionstekster, der skildrer begivenheder, der skete under svenskekrigene, men som lægger 1800-tallets nationalitetsfølelse ned over 1600-tallets samfund.</a:t>
            </a:r>
          </a:p>
          <a:p>
            <a:endParaRPr lang="da-DK" dirty="0"/>
          </a:p>
          <a:p>
            <a:pPr marL="137160" indent="0">
              <a:buNone/>
            </a:pPr>
            <a:r>
              <a:rPr lang="da-DK" dirty="0"/>
              <a:t>         For at kunne vise dette bruger jeg følgende problemformulering:</a:t>
            </a:r>
          </a:p>
          <a:p>
            <a:pPr marL="137160" lvl="0" indent="0">
              <a:buNone/>
            </a:pPr>
            <a:r>
              <a:rPr lang="da-DK" dirty="0"/>
              <a:t>         Først skal du redegøre for krigene og styrkeforholdet mellem Danmark og Sverige i       </a:t>
            </a:r>
          </a:p>
          <a:p>
            <a:pPr marL="137160" lvl="0" indent="0">
              <a:buNone/>
            </a:pPr>
            <a:r>
              <a:rPr lang="da-DK" dirty="0"/>
              <a:t>         1643-1679. Her bedes du inddrage teknologihistoriske aspekter.</a:t>
            </a:r>
          </a:p>
          <a:p>
            <a:pPr marL="137160" lvl="0" indent="0">
              <a:buNone/>
            </a:pPr>
            <a:r>
              <a:rPr lang="da-DK" dirty="0"/>
              <a:t>         Herefter bedes du analysere, hvordan kongen, adelen, folket samt de fjendtlige soldater    </a:t>
            </a:r>
          </a:p>
          <a:p>
            <a:pPr marL="137160" lvl="0" indent="0">
              <a:buNone/>
            </a:pPr>
            <a:r>
              <a:rPr lang="da-DK" dirty="0"/>
              <a:t>         er beskrevet i de udleverede uddrag af Carit Etlars romaner ”Gøngehøvdingen” (1853) </a:t>
            </a:r>
          </a:p>
          <a:p>
            <a:pPr marL="137160" lvl="0" indent="0">
              <a:buNone/>
            </a:pPr>
            <a:r>
              <a:rPr lang="da-DK" dirty="0"/>
              <a:t>         og ”Dronningens Vagtmester” (1855).</a:t>
            </a:r>
          </a:p>
          <a:p>
            <a:pPr marL="137160" lvl="0" indent="0">
              <a:buNone/>
            </a:pPr>
            <a:r>
              <a:rPr lang="da-DK" dirty="0"/>
              <a:t>         Til sidst skal du - med udgangspunkt i uddragene - vurdere, på hvilken måde bøgerne    </a:t>
            </a:r>
          </a:p>
          <a:p>
            <a:pPr marL="137160" lvl="0" indent="0">
              <a:buNone/>
            </a:pPr>
            <a:r>
              <a:rPr lang="da-DK" dirty="0"/>
              <a:t>         og deres popularitet kan siges at være udtryk for tendenser i Etlars egen tid.</a:t>
            </a:r>
          </a:p>
          <a:p>
            <a:endParaRPr lang="da-DK"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Metodeafsnit</a:t>
            </a:r>
          </a:p>
        </p:txBody>
      </p:sp>
      <p:sp>
        <p:nvSpPr>
          <p:cNvPr id="3" name="Pladsholder til indhold 2"/>
          <p:cNvSpPr>
            <a:spLocks noGrp="1"/>
          </p:cNvSpPr>
          <p:nvPr>
            <p:ph idx="1"/>
          </p:nvPr>
        </p:nvSpPr>
        <p:spPr/>
        <p:txBody>
          <a:bodyPr>
            <a:normAutofit fontScale="25000" lnSpcReduction="20000"/>
          </a:bodyPr>
          <a:lstStyle/>
          <a:p>
            <a:r>
              <a:rPr lang="da-DK" sz="8000" dirty="0"/>
              <a:t>Enkelt sagt: Hvordan vil du besvare opgaveformuleringen (og dit eventuelle undringsspørgsmål)?</a:t>
            </a:r>
          </a:p>
          <a:p>
            <a:endParaRPr lang="da-DK" sz="8000" dirty="0"/>
          </a:p>
          <a:p>
            <a:r>
              <a:rPr lang="da-DK" sz="8000" dirty="0"/>
              <a:t>Hvilket materiale (fx fiktionslitteratur og historiske kilder), hvilken fremgangsmåde og hvilke redskaber (fx teorier, modeller, kildekritik) anvender du til netop dine formål? Og – så vidt muligt - </a:t>
            </a:r>
            <a:r>
              <a:rPr lang="da-DK" sz="8000" u="sng" dirty="0"/>
              <a:t>hvorfor</a:t>
            </a:r>
            <a:r>
              <a:rPr lang="da-DK" sz="8000" dirty="0"/>
              <a:t>? </a:t>
            </a:r>
          </a:p>
          <a:p>
            <a:endParaRPr lang="da-DK" sz="8000" dirty="0"/>
          </a:p>
          <a:p>
            <a:r>
              <a:rPr lang="da-DK" sz="8000" dirty="0"/>
              <a:t>Det kan også være relevant at komme ind på </a:t>
            </a:r>
            <a:r>
              <a:rPr lang="da-DK" sz="8000" u="sng" dirty="0"/>
              <a:t>begrænsningerne</a:t>
            </a:r>
            <a:r>
              <a:rPr lang="da-DK" sz="8000" dirty="0"/>
              <a:t> ved dine valg.</a:t>
            </a:r>
          </a:p>
          <a:p>
            <a:endParaRPr lang="da-DK" sz="8000" dirty="0"/>
          </a:p>
          <a:p>
            <a:r>
              <a:rPr lang="da-DK" sz="8000" dirty="0"/>
              <a:t>Brug de metode- og analysebegreber, der stammer fra de to fag. </a:t>
            </a:r>
          </a:p>
          <a:p>
            <a:pPr marL="137160" indent="0">
              <a:buNone/>
            </a:pPr>
            <a:r>
              <a:rPr lang="da-DK" sz="8000" dirty="0"/>
              <a:t>-----------------------------------------------------------------------</a:t>
            </a:r>
          </a:p>
          <a:p>
            <a:r>
              <a:rPr lang="da-DK" sz="8000" dirty="0"/>
              <a:t>Skriv på metodeafsnittet både før, under og efter selve besvarelsen af opgaveformuleringen.</a:t>
            </a:r>
          </a:p>
          <a:p>
            <a:endParaRPr lang="da-DK" dirty="0"/>
          </a:p>
        </p:txBody>
      </p:sp>
    </p:spTree>
    <p:extLst>
      <p:ext uri="{BB962C8B-B14F-4D97-AF65-F5344CB8AC3E}">
        <p14:creationId xmlns:p14="http://schemas.microsoft.com/office/powerpoint/2010/main" val="837797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Eksempel på et metodeafsnit</a:t>
            </a:r>
          </a:p>
        </p:txBody>
      </p:sp>
      <p:sp>
        <p:nvSpPr>
          <p:cNvPr id="3" name="Pladsholder til indhold 2"/>
          <p:cNvSpPr>
            <a:spLocks noGrp="1"/>
          </p:cNvSpPr>
          <p:nvPr>
            <p:ph idx="1"/>
          </p:nvPr>
        </p:nvSpPr>
        <p:spPr/>
        <p:txBody>
          <a:bodyPr>
            <a:normAutofit fontScale="70000" lnSpcReduction="20000"/>
          </a:bodyPr>
          <a:lstStyle/>
          <a:p>
            <a:r>
              <a:rPr lang="da-DK" dirty="0"/>
              <a:t>For at besvare problemformuleringen vil jeg først vha. forskellige historiske fremstillinger redegøre for krigene mellem Danmark og Sverige. Dette gør jeg for, at man tydeligt kan se, hvordan styrkeforholdet mellem Danmark og Sverige ændres, så Danmark mister mere og mere magt op gennem 1600-tallet, mens Sverige ender med at blive den nye stormagt i Østersøområdet. </a:t>
            </a:r>
          </a:p>
          <a:p>
            <a:r>
              <a:rPr lang="da-DK" dirty="0"/>
              <a:t>I analysedelen vil jeg vha. danskfaglige metoder analysere uddragene fra de fiktive historiske romaner ”Gøngehøvdingen” og ”Dronningens Vagtmester”. Det bliver med fokus på beskrivelsen af de forskellige personer og synsvinklen. </a:t>
            </a:r>
          </a:p>
          <a:p>
            <a:r>
              <a:rPr lang="da-DK" dirty="0"/>
              <a:t>I vurderingen vil jeg komme ind på, hvordan det danske samfund var på </a:t>
            </a:r>
            <a:r>
              <a:rPr lang="da-DK" dirty="0" err="1"/>
              <a:t>Etlars</a:t>
            </a:r>
            <a:r>
              <a:rPr lang="da-DK" dirty="0"/>
              <a:t> tid, hvordan nationalromantikken satte sit aftryk på litteraturen og hvordan man kan se den stigende nationalitetsfølelse efter Treårskrigen afspejle sig i </a:t>
            </a:r>
            <a:r>
              <a:rPr lang="da-DK" dirty="0" err="1"/>
              <a:t>Etlars</a:t>
            </a:r>
            <a:r>
              <a:rPr lang="da-DK" dirty="0"/>
              <a:t> romaner. Jeg vil også vurdere den kildekritiske værdi af romanerne, hvad kan man bruge dem til? </a:t>
            </a:r>
          </a:p>
          <a:p>
            <a:endParaRPr lang="da-DK" dirty="0"/>
          </a:p>
          <a:p>
            <a:endParaRPr lang="da-DK"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Det redegørende niveau</a:t>
            </a:r>
          </a:p>
        </p:txBody>
      </p:sp>
      <p:sp>
        <p:nvSpPr>
          <p:cNvPr id="3" name="Pladsholder til indhold 2"/>
          <p:cNvSpPr>
            <a:spLocks noGrp="1"/>
          </p:cNvSpPr>
          <p:nvPr>
            <p:ph idx="1"/>
          </p:nvPr>
        </p:nvSpPr>
        <p:spPr/>
        <p:txBody>
          <a:bodyPr>
            <a:normAutofit/>
          </a:bodyPr>
          <a:lstStyle/>
          <a:p>
            <a:r>
              <a:rPr lang="da-DK" sz="2400" dirty="0"/>
              <a:t>Her skal du præsentere fakta – og </a:t>
            </a:r>
            <a:r>
              <a:rPr lang="da-DK" sz="2400" u="sng" dirty="0"/>
              <a:t>ikke</a:t>
            </a:r>
            <a:r>
              <a:rPr lang="da-DK" sz="2400" dirty="0"/>
              <a:t> fx analysere eller diskutere.</a:t>
            </a:r>
          </a:p>
          <a:p>
            <a:r>
              <a:rPr lang="da-DK" sz="2400" dirty="0"/>
              <a:t>Du høster bl.a. point ved at …</a:t>
            </a:r>
          </a:p>
          <a:p>
            <a:pPr>
              <a:buFontTx/>
              <a:buChar char="-"/>
            </a:pPr>
            <a:r>
              <a:rPr lang="da-DK" sz="2400" dirty="0"/>
              <a:t>udvælge de væsentlige fakta</a:t>
            </a:r>
          </a:p>
          <a:p>
            <a:pPr>
              <a:buFontTx/>
              <a:buChar char="-"/>
            </a:pPr>
            <a:r>
              <a:rPr lang="da-DK" sz="2400" dirty="0"/>
              <a:t>kombinere dem fra flere forskellige troværdige og relevante steder </a:t>
            </a:r>
          </a:p>
          <a:p>
            <a:pPr>
              <a:buFontTx/>
              <a:buChar char="-"/>
            </a:pPr>
            <a:r>
              <a:rPr lang="da-DK" sz="2400" dirty="0"/>
              <a:t>formidle dem på en præcis, kortfattet og neutral måde</a:t>
            </a:r>
          </a:p>
        </p:txBody>
      </p:sp>
    </p:spTree>
    <p:extLst>
      <p:ext uri="{BB962C8B-B14F-4D97-AF65-F5344CB8AC3E}">
        <p14:creationId xmlns:p14="http://schemas.microsoft.com/office/powerpoint/2010/main" val="109117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a-DK" sz="3200" dirty="0"/>
              <a:t>Eksempel på redegørelse (uddrag)</a:t>
            </a:r>
          </a:p>
        </p:txBody>
      </p:sp>
      <p:sp>
        <p:nvSpPr>
          <p:cNvPr id="3" name="Pladsholder til indhold 2"/>
          <p:cNvSpPr>
            <a:spLocks noGrp="1"/>
          </p:cNvSpPr>
          <p:nvPr>
            <p:ph idx="1"/>
          </p:nvPr>
        </p:nvSpPr>
        <p:spPr/>
        <p:txBody>
          <a:bodyPr>
            <a:normAutofit fontScale="62500" lnSpcReduction="20000"/>
          </a:bodyPr>
          <a:lstStyle/>
          <a:p>
            <a:r>
              <a:rPr lang="da-DK" dirty="0"/>
              <a:t>Efter den første Karl Gustav-krig var ovre, fortrød den svenske konge, at han ikke havde beholdt hele Danmark, da han havde chancen for det (Sørensen, Anden Karl Gustav-krig starter, 2018). De svenske tropper havde overvintret i Danmark, så det var rimeligt nemt at besætte landet igen. D. 5. august 1658 gik svenskerne i land ved Korsør, og inden længe var hele Sjælland besat, undtagen København (</a:t>
            </a:r>
            <a:r>
              <a:rPr lang="da-DK" dirty="0" err="1"/>
              <a:t>Scocozza</a:t>
            </a:r>
            <a:r>
              <a:rPr lang="da-DK" dirty="0"/>
              <a:t>, Ved afgrundens rand - Danmarkshistorie 1600-1700, 1989). </a:t>
            </a:r>
          </a:p>
          <a:p>
            <a:r>
              <a:rPr lang="da-DK" dirty="0"/>
              <a:t>D. 11. august var svenskerne uden for København. Man var klar over, at hvis man ikke gjorde modstand, ville svenskerne tage det hele, så man bragte forsvarsværkerne i stand og gjorde klar til at kæmpe (Karl Gustav krigene, </a:t>
            </a:r>
            <a:r>
              <a:rPr lang="da-DK" dirty="0" err="1"/>
              <a:t>u.d</a:t>
            </a:r>
            <a:r>
              <a:rPr lang="da-DK" dirty="0"/>
              <a:t>.). Danmark fik hjælp af sine allierede bl.a. Nederlandene, der sendte en flåde med forsyninger og 2.000 soldater (</a:t>
            </a:r>
            <a:r>
              <a:rPr lang="da-DK" dirty="0" err="1"/>
              <a:t>Grinder-Hansen</a:t>
            </a:r>
            <a:r>
              <a:rPr lang="da-DK" dirty="0"/>
              <a:t>, </a:t>
            </a:r>
            <a:r>
              <a:rPr lang="da-DK" dirty="0" err="1"/>
              <a:t>u.d</a:t>
            </a:r>
            <a:r>
              <a:rPr lang="da-DK" dirty="0"/>
              <a:t>.). Det gjorde, at Karl Gustav ikke havde noget andet valg end at belejre København. Efteråret og vinteren gik med belejringen. </a:t>
            </a:r>
          </a:p>
          <a:p>
            <a:r>
              <a:rPr lang="da-DK" dirty="0"/>
              <a:t>D. 10. februar 1659 stormede svenskerne København i et overraskelsesangreb. Da de svenske soldater nåede frem, blev de dog skudt ned. Kort tid efter døde Karl den 10. Gustav, og Sverige blev derefter styret af en formynderregering (Karl 10. Gustav af Sverige, </a:t>
            </a:r>
            <a:r>
              <a:rPr lang="da-DK" dirty="0" err="1"/>
              <a:t>u.d</a:t>
            </a:r>
            <a:r>
              <a:rPr lang="da-DK" dirty="0"/>
              <a:t>.; Lund, 2020; </a:t>
            </a:r>
            <a:r>
              <a:rPr lang="da-DK" dirty="0" err="1"/>
              <a:t>Scocozza</a:t>
            </a:r>
            <a:r>
              <a:rPr lang="da-DK" dirty="0"/>
              <a:t>, 1989).</a:t>
            </a:r>
          </a:p>
          <a:p>
            <a:endParaRPr lang="da-DK"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Det analyserende niveau</a:t>
            </a:r>
          </a:p>
        </p:txBody>
      </p:sp>
      <p:sp>
        <p:nvSpPr>
          <p:cNvPr id="3" name="Pladsholder til indhold 2"/>
          <p:cNvSpPr>
            <a:spLocks noGrp="1"/>
          </p:cNvSpPr>
          <p:nvPr>
            <p:ph idx="1"/>
          </p:nvPr>
        </p:nvSpPr>
        <p:spPr/>
        <p:txBody>
          <a:bodyPr>
            <a:normAutofit/>
          </a:bodyPr>
          <a:lstStyle/>
          <a:p>
            <a:r>
              <a:rPr lang="da-DK" sz="2400" dirty="0"/>
              <a:t>Her gælder det om at foretage en grundig, metodisk og ikke mindst selvstændig undersøgelse. Du skal altså selv gøre noget ved materialet.</a:t>
            </a:r>
          </a:p>
          <a:p>
            <a:r>
              <a:rPr lang="da-DK" sz="2400" dirty="0"/>
              <a:t>Mange analyser kan beskrives sådan, at du nedbryder helheden i </a:t>
            </a:r>
            <a:r>
              <a:rPr lang="da-DK" sz="2400" u="sng" dirty="0"/>
              <a:t>dele</a:t>
            </a:r>
            <a:r>
              <a:rPr lang="da-DK" sz="2400" dirty="0"/>
              <a:t> og arbejder med dem ved hjælp af de relevante faglige begreber og metoder. Derefter </a:t>
            </a:r>
            <a:r>
              <a:rPr lang="da-DK" sz="2400" u="sng" dirty="0"/>
              <a:t>samler</a:t>
            </a:r>
            <a:r>
              <a:rPr lang="da-DK" sz="2400" dirty="0"/>
              <a:t> du delene igen, så du når frem til noget, der senere kan indgå i konklusionen.</a:t>
            </a:r>
          </a:p>
          <a:p>
            <a:r>
              <a:rPr lang="da-DK" sz="2400" dirty="0"/>
              <a:t>Både empiri (fx data, historiske kilder, fiktionstekster) og teori skal indgå. Og de skal kobles sammen – ikke behandles adskilt og placeres ”ved siden af” hinanden.</a:t>
            </a:r>
          </a:p>
          <a:p>
            <a:pPr marL="137160" indent="0">
              <a:buNone/>
            </a:pPr>
            <a:endParaRPr lang="da-DK" dirty="0"/>
          </a:p>
        </p:txBody>
      </p:sp>
    </p:spTree>
    <p:extLst>
      <p:ext uri="{BB962C8B-B14F-4D97-AF65-F5344CB8AC3E}">
        <p14:creationId xmlns:p14="http://schemas.microsoft.com/office/powerpoint/2010/main" val="1647590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Eksempel på analyse (uddrag)</a:t>
            </a:r>
          </a:p>
        </p:txBody>
      </p:sp>
      <p:sp>
        <p:nvSpPr>
          <p:cNvPr id="3" name="Pladsholder til indhold 2"/>
          <p:cNvSpPr>
            <a:spLocks noGrp="1"/>
          </p:cNvSpPr>
          <p:nvPr>
            <p:ph idx="1"/>
          </p:nvPr>
        </p:nvSpPr>
        <p:spPr/>
        <p:txBody>
          <a:bodyPr>
            <a:normAutofit fontScale="55000" lnSpcReduction="20000"/>
          </a:bodyPr>
          <a:lstStyle/>
          <a:p>
            <a:r>
              <a:rPr lang="da-DK" dirty="0"/>
              <a:t>Svend Gønge beskrives som ca. 35 år gammel, han ser mandig, smuk og modig ud og er en mand, man kan stole på (uddrag 2, s. 42, l. 7-11 og s. 44, l. 33-34). Han viser bl.a. sin store selvtillid ved at gå imod kongen, når han ikke er enig med ham, f.eks. da han nægter at være underlagt en lensmand, fordi han mener, at han er bedre end adelsmanden (uddrag 2, s. 42, l. 22 og 28-30 og s. 44, l. 1-5). Han tilhører en lille folkestamme fra grænselandet mellem Blekinge og Skåne. Gøngerne, som de hedder, er utroligt modige og fantastiske skytter (uddrag 2, s. 44, l.34-35 og s. 45, l. 2-5). </a:t>
            </a:r>
          </a:p>
          <a:p>
            <a:r>
              <a:rPr lang="da-DK" dirty="0"/>
              <a:t>Svend Gønge er også hovedpersonen i romanerne og hans betydning for, hvordan danskerne klarer sig i krigen, er stor. Iflg. kongen er det nærmest kun Svend, der </a:t>
            </a:r>
            <a:r>
              <a:rPr lang="da-DK" i="1" dirty="0"/>
              <a:t>”standsede … fjenden, gav os kundskab om hans planer, tilførte os hans </a:t>
            </a:r>
            <a:r>
              <a:rPr lang="da-DK" i="1" dirty="0" err="1"/>
              <a:t>munitionsvogne</a:t>
            </a:r>
            <a:r>
              <a:rPr lang="da-DK" i="1" dirty="0"/>
              <a:t> og opbrændte hans magasiner … og nu endelig i dag tilfører du os denne skat...” </a:t>
            </a:r>
            <a:r>
              <a:rPr lang="da-DK" dirty="0"/>
              <a:t>(uddrag 4, s. 304, l. 22-27). Derfor vil Frederik 3. belønne Svend for hans indsats. Men til hans store overraskelse vil Svend ikke tage imod hans belønning for at hjælpe ham med krigen (uddrag 4, s. 304, l. 30-32). Scenen bruges dels til at vise, hvor ædel og uselvisk Svend Gønge er, dels til at vise kongens godhed. Kongen stråler og er helt rørt over at møde en ridderlig helt (uddrag 4, s. 305, l. 17-21). Etlar fremstiller altså ikke Frederik 3. som en tyran, men som en god konge, der hellere end gerne vil gerne gengælde tjenester og belønne dem, der hjælper ham. Svend fremstilles som den dovne adels modstykke, nemlig helten, der vil gøre alt for kongen og dermed fædrelandet, endda give sit liv (uddrag 4, s. 305, l. 26-28). </a:t>
            </a:r>
          </a:p>
          <a:p>
            <a:endParaRPr lang="da-DK" dirty="0"/>
          </a:p>
          <a:p>
            <a:endParaRPr lang="da-DK"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Eksempel på delkonklusion</a:t>
            </a:r>
          </a:p>
        </p:txBody>
      </p:sp>
      <p:sp>
        <p:nvSpPr>
          <p:cNvPr id="3" name="Pladsholder til indhold 2"/>
          <p:cNvSpPr>
            <a:spLocks noGrp="1"/>
          </p:cNvSpPr>
          <p:nvPr>
            <p:ph idx="1"/>
          </p:nvPr>
        </p:nvSpPr>
        <p:spPr/>
        <p:txBody>
          <a:bodyPr>
            <a:normAutofit/>
          </a:bodyPr>
          <a:lstStyle/>
          <a:p>
            <a:r>
              <a:rPr lang="da-DK" dirty="0"/>
              <a:t>4.6 Delkonklusion</a:t>
            </a:r>
          </a:p>
          <a:p>
            <a:pPr marL="137160" indent="0">
              <a:buNone/>
            </a:pPr>
            <a:endParaRPr lang="da-DK" dirty="0"/>
          </a:p>
          <a:p>
            <a:pPr marL="137160" indent="0">
              <a:buNone/>
            </a:pPr>
            <a:r>
              <a:rPr lang="da-DK" sz="2000" dirty="0"/>
              <a:t>Carit Etlar bruger personerne i sine romaner til at vise, hvem der er de gode og de onde. Danskerne er selvfølgelig de gode. Dette vises gennem både repræsentanter for folket og kongen selv: De er intelligente, modige, ærefulde, ædle og nogen, man kan stole på. Undtagelsen er de rige, nemlig adelen, som kun tænker på sig selv og ikke hjælper hverken kongen eller (fædre)landet. Svenskerne er overskurkene, der ikke holder ord, men som er grufulde og behandler danskerne som det rene skidt.</a:t>
            </a:r>
          </a:p>
          <a:p>
            <a:endParaRPr lang="da-DK"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Det diskuterende og/eller vurderende niveau</a:t>
            </a:r>
          </a:p>
        </p:txBody>
      </p:sp>
      <p:sp>
        <p:nvSpPr>
          <p:cNvPr id="3" name="Pladsholder til indhold 2"/>
          <p:cNvSpPr>
            <a:spLocks noGrp="1"/>
          </p:cNvSpPr>
          <p:nvPr>
            <p:ph idx="1"/>
          </p:nvPr>
        </p:nvSpPr>
        <p:spPr/>
        <p:txBody>
          <a:bodyPr>
            <a:normAutofit fontScale="62500" lnSpcReduction="20000"/>
          </a:bodyPr>
          <a:lstStyle/>
          <a:p>
            <a:pPr marL="137160" indent="0">
              <a:buNone/>
            </a:pPr>
            <a:endParaRPr lang="da-DK" dirty="0"/>
          </a:p>
          <a:p>
            <a:r>
              <a:rPr lang="da-DK" sz="3200" dirty="0"/>
              <a:t>I en diskussion stiller du forskellige synspunkter op mod hinanden og lader det fremgå overskueligt og velstruktureret, hvordan der argumenteres for og imod. Tænk meget gerne i </a:t>
            </a:r>
            <a:r>
              <a:rPr lang="da-DK" sz="3200" u="sng" dirty="0"/>
              <a:t>påstande</a:t>
            </a:r>
            <a:r>
              <a:rPr lang="da-DK" sz="3200" dirty="0"/>
              <a:t>, der bakkes op af </a:t>
            </a:r>
            <a:r>
              <a:rPr lang="da-DK" sz="3200" u="sng" dirty="0"/>
              <a:t>prioriterede belæg</a:t>
            </a:r>
            <a:r>
              <a:rPr lang="da-DK" sz="3200" dirty="0"/>
              <a:t>.</a:t>
            </a:r>
          </a:p>
          <a:p>
            <a:pPr marL="137160" indent="0">
              <a:buNone/>
            </a:pPr>
            <a:endParaRPr lang="da-DK" sz="3200" dirty="0"/>
          </a:p>
          <a:p>
            <a:r>
              <a:rPr lang="da-DK" sz="3200" dirty="0"/>
              <a:t>I en vurdering tager du fagligt begrundet stilling til spørgsmålet - meget gerne en </a:t>
            </a:r>
            <a:r>
              <a:rPr lang="da-DK" sz="3200" u="sng" dirty="0"/>
              <a:t>nuanceret</a:t>
            </a:r>
            <a:r>
              <a:rPr lang="da-DK" sz="3200" dirty="0"/>
              <a:t> stillingtagen.</a:t>
            </a:r>
          </a:p>
          <a:p>
            <a:endParaRPr lang="da-DK" sz="3200" dirty="0"/>
          </a:p>
          <a:p>
            <a:pPr marL="137160" indent="0">
              <a:buNone/>
            </a:pPr>
            <a:r>
              <a:rPr lang="da-DK" sz="3200" dirty="0"/>
              <a:t>---------------------------------------------------------------------</a:t>
            </a:r>
          </a:p>
          <a:p>
            <a:endParaRPr lang="da-DK" sz="3200" dirty="0"/>
          </a:p>
          <a:p>
            <a:r>
              <a:rPr lang="da-DK" sz="3200" dirty="0"/>
              <a:t>NB! Ofte vil det være naturligt at lade en </a:t>
            </a:r>
            <a:r>
              <a:rPr lang="da-DK" sz="3200" u="sng" dirty="0"/>
              <a:t>diskussion</a:t>
            </a:r>
            <a:r>
              <a:rPr lang="da-DK" sz="3200" dirty="0"/>
              <a:t> munde ud i din egen vurdering – eller lade en </a:t>
            </a:r>
            <a:r>
              <a:rPr lang="da-DK" sz="3200" u="sng" dirty="0"/>
              <a:t>vurdering</a:t>
            </a:r>
            <a:r>
              <a:rPr lang="da-DK" sz="3200" dirty="0"/>
              <a:t> bygge på en forudgående diskussion. Og således kommer de to til at minde meget om hinanden!  Spørg dine lærere, hvad du bør gøre i netop din rapport.</a:t>
            </a:r>
          </a:p>
          <a:p>
            <a:pPr marL="137160" indent="0">
              <a:buNone/>
            </a:pPr>
            <a:endParaRPr lang="da-DK" dirty="0"/>
          </a:p>
        </p:txBody>
      </p:sp>
    </p:spTree>
    <p:extLst>
      <p:ext uri="{BB962C8B-B14F-4D97-AF65-F5344CB8AC3E}">
        <p14:creationId xmlns:p14="http://schemas.microsoft.com/office/powerpoint/2010/main" val="2040079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a:t>Eksempel på en vurdering (uddrag)</a:t>
            </a:r>
          </a:p>
        </p:txBody>
      </p:sp>
      <p:sp>
        <p:nvSpPr>
          <p:cNvPr id="3" name="Pladsholder til indhold 2"/>
          <p:cNvSpPr>
            <a:spLocks noGrp="1"/>
          </p:cNvSpPr>
          <p:nvPr>
            <p:ph idx="1"/>
          </p:nvPr>
        </p:nvSpPr>
        <p:spPr/>
        <p:txBody>
          <a:bodyPr>
            <a:normAutofit fontScale="77500" lnSpcReduction="20000"/>
          </a:bodyPr>
          <a:lstStyle/>
          <a:p>
            <a:r>
              <a:rPr lang="da-DK" dirty="0"/>
              <a:t>”Gøngehøvdingen” og ”Dronningens Vagtmester” er begge fiktive historiske romaner, dvs. rammen om bøgernes handling er rigtige begivenheder med nogle af de personer, som eksisterede dengang (f.eks. Frederik 3. og hans dronning), men de fleste ting er opdigtede. Etlar kunne jo umuligt vide præcis, hvad Frederik 3. og andre har tænkt og sagt dengang i 1600-tallet. Det betyder, at bøgerne ikke har nogen kildeværdi i forhold til 1600-tallets begivenheder, da de jo er sekundære kilder. Etlar har sine historiske oplysninger fra en masse andre kilder, der måske ikke er lige troværdige alle sammen. </a:t>
            </a:r>
          </a:p>
          <a:p>
            <a:r>
              <a:rPr lang="da-DK" dirty="0"/>
              <a:t>Kan man så ikke bruge bøgerne til noget? Jo, for bøgerne siger meget om 1800-tallets syn på begivenhederne i 1600-tallet, så bøgerne er glimrende kilder til, hvordan man i midten af 1800-tallet opfattede fortiden.</a:t>
            </a:r>
          </a:p>
          <a:p>
            <a:endParaRPr lang="da-DK"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Generelle råd til indholdet – især om sammenhæng</a:t>
            </a:r>
          </a:p>
        </p:txBody>
      </p:sp>
      <p:sp>
        <p:nvSpPr>
          <p:cNvPr id="3" name="Pladsholder til indhold 2"/>
          <p:cNvSpPr>
            <a:spLocks noGrp="1"/>
          </p:cNvSpPr>
          <p:nvPr>
            <p:ph idx="1"/>
          </p:nvPr>
        </p:nvSpPr>
        <p:spPr/>
        <p:txBody>
          <a:bodyPr>
            <a:normAutofit fontScale="62500" lnSpcReduction="20000"/>
          </a:bodyPr>
          <a:lstStyle/>
          <a:p>
            <a:r>
              <a:rPr lang="da-DK" u="sng" dirty="0"/>
              <a:t>Hold hele tiden forbindelsen til opgaveformuleringen</a:t>
            </a:r>
            <a:r>
              <a:rPr lang="da-DK" dirty="0"/>
              <a:t>. Vær sikker på, at du konstant svarer på den - eller er på vej hen imod det.</a:t>
            </a:r>
          </a:p>
          <a:p>
            <a:endParaRPr lang="da-DK" dirty="0"/>
          </a:p>
          <a:p>
            <a:r>
              <a:rPr lang="da-DK" u="sng" dirty="0"/>
              <a:t>Sammenhæng på tværs af de taksonomiske niveauer</a:t>
            </a:r>
            <a:r>
              <a:rPr lang="da-DK" dirty="0"/>
              <a:t>. Sørg for (</a:t>
            </a:r>
            <a:r>
              <a:rPr lang="da-DK" u="sng" dirty="0"/>
              <a:t>så vidt muligt</a:t>
            </a:r>
            <a:r>
              <a:rPr lang="da-DK" dirty="0"/>
              <a:t>) at inddrage væsentlige elementer fra det redegørende niveau i din analyse. Og at inddrage resultater fra det redegørende og det analyserende niveau i din vurdering/diskussion.</a:t>
            </a:r>
          </a:p>
          <a:p>
            <a:endParaRPr lang="da-DK" dirty="0"/>
          </a:p>
          <a:p>
            <a:r>
              <a:rPr lang="da-DK" u="sng" dirty="0"/>
              <a:t>Fasthold en rød tråd</a:t>
            </a:r>
            <a:r>
              <a:rPr lang="da-DK" dirty="0"/>
              <a:t>. Læg vægt på det, der har en klar funktion i opgaven – ved at det peger enten frem eller tilbage mod noget vigtigt.</a:t>
            </a:r>
          </a:p>
          <a:p>
            <a:endParaRPr lang="da-DK" dirty="0"/>
          </a:p>
          <a:p>
            <a:r>
              <a:rPr lang="da-DK" u="sng" dirty="0"/>
              <a:t>Fremhæv din argumentation</a:t>
            </a:r>
            <a:r>
              <a:rPr lang="da-DK" dirty="0"/>
              <a:t> overalt i opgaven.</a:t>
            </a:r>
          </a:p>
          <a:p>
            <a:endParaRPr lang="da-DK" dirty="0"/>
          </a:p>
          <a:p>
            <a:r>
              <a:rPr lang="da-DK" u="sng" dirty="0"/>
              <a:t>Nævn årsagerne til dine valg undervejs</a:t>
            </a:r>
            <a:r>
              <a:rPr lang="da-DK" dirty="0"/>
              <a:t>: Sørg for at føre læseren rundt i opgaven ved på vigtige steder at forklare, </a:t>
            </a:r>
            <a:r>
              <a:rPr lang="da-DK" u="sng" dirty="0"/>
              <a:t>hvorfor</a:t>
            </a:r>
            <a:r>
              <a:rPr lang="da-DK" dirty="0"/>
              <a:t> du gør, hvad du gør.  </a:t>
            </a:r>
          </a:p>
          <a:p>
            <a:endParaRPr lang="da-DK" dirty="0"/>
          </a:p>
        </p:txBody>
      </p:sp>
    </p:spTree>
    <p:extLst>
      <p:ext uri="{BB962C8B-B14F-4D97-AF65-F5344CB8AC3E}">
        <p14:creationId xmlns:p14="http://schemas.microsoft.com/office/powerpoint/2010/main" val="2306777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Konklusion</a:t>
            </a:r>
          </a:p>
        </p:txBody>
      </p:sp>
      <p:sp>
        <p:nvSpPr>
          <p:cNvPr id="3" name="Pladsholder til indhold 2"/>
          <p:cNvSpPr>
            <a:spLocks noGrp="1"/>
          </p:cNvSpPr>
          <p:nvPr>
            <p:ph idx="1"/>
          </p:nvPr>
        </p:nvSpPr>
        <p:spPr/>
        <p:txBody>
          <a:bodyPr>
            <a:normAutofit fontScale="40000" lnSpcReduction="20000"/>
          </a:bodyPr>
          <a:lstStyle/>
          <a:p>
            <a:pPr marL="137160" indent="0">
              <a:buNone/>
            </a:pPr>
            <a:endParaRPr lang="da-DK" sz="6000" dirty="0"/>
          </a:p>
          <a:p>
            <a:pPr marL="137160" indent="0">
              <a:buNone/>
            </a:pPr>
            <a:r>
              <a:rPr lang="da-DK" sz="6000" u="sng" dirty="0"/>
              <a:t>Konklusionen skal: </a:t>
            </a:r>
          </a:p>
          <a:p>
            <a:pPr marL="137160" indent="0">
              <a:buNone/>
            </a:pPr>
            <a:r>
              <a:rPr lang="da-DK" sz="6000" dirty="0"/>
              <a:t>- give svar på </a:t>
            </a:r>
            <a:r>
              <a:rPr lang="da-DK" sz="6000" u="sng" dirty="0"/>
              <a:t>alle</a:t>
            </a:r>
            <a:r>
              <a:rPr lang="da-DK" sz="6000" dirty="0"/>
              <a:t> dele af din </a:t>
            </a:r>
            <a:r>
              <a:rPr lang="da-DK" sz="6000" u="sng" dirty="0"/>
              <a:t>opgaveformulering</a:t>
            </a:r>
            <a:r>
              <a:rPr lang="da-DK" sz="6000" dirty="0"/>
              <a:t> - dog med hovedvægt på det analyserende og det diskuterende/vurderende niveau.</a:t>
            </a:r>
          </a:p>
          <a:p>
            <a:pPr marL="137160" indent="0">
              <a:buNone/>
            </a:pPr>
            <a:r>
              <a:rPr lang="da-DK" sz="6000" dirty="0"/>
              <a:t>- samtidig fremstå som et svar på </a:t>
            </a:r>
            <a:r>
              <a:rPr lang="da-DK" sz="6000" u="sng" dirty="0"/>
              <a:t>undringsspørgsmålet</a:t>
            </a:r>
            <a:r>
              <a:rPr lang="da-DK" sz="6000" dirty="0"/>
              <a:t> – altså hvis du har et.</a:t>
            </a:r>
          </a:p>
          <a:p>
            <a:pPr marL="137160" indent="0">
              <a:buNone/>
            </a:pPr>
            <a:endParaRPr lang="da-DK" sz="6000" dirty="0"/>
          </a:p>
          <a:p>
            <a:pPr marL="137160" indent="0">
              <a:buNone/>
            </a:pPr>
            <a:r>
              <a:rPr lang="da-DK" sz="6000" u="sng" dirty="0"/>
              <a:t>Konklusionen skal ikke: </a:t>
            </a:r>
          </a:p>
          <a:p>
            <a:pPr marL="137160" indent="0">
              <a:buNone/>
            </a:pPr>
            <a:r>
              <a:rPr lang="da-DK" sz="6000" dirty="0"/>
              <a:t>- inddrage nyt stof eller nye synsvinkler.</a:t>
            </a:r>
          </a:p>
          <a:p>
            <a:pPr marL="137160" indent="0">
              <a:buNone/>
            </a:pPr>
            <a:r>
              <a:rPr lang="da-DK" sz="6000" dirty="0"/>
              <a:t>- fortælle, i hvor høj grad du er blevet klogere eller har udviklet dig</a:t>
            </a:r>
          </a:p>
          <a:p>
            <a:pPr marL="137160" indent="0">
              <a:buNone/>
            </a:pPr>
            <a:r>
              <a:rPr lang="da-DK" sz="6000" dirty="0"/>
              <a:t>- oplyse, hvordan du har arbejdet med stoffet (metode)</a:t>
            </a:r>
          </a:p>
          <a:p>
            <a:pPr marL="137160" indent="0">
              <a:buNone/>
            </a:pPr>
            <a:endParaRPr lang="da-DK" sz="6200" dirty="0"/>
          </a:p>
          <a:p>
            <a:pPr marL="137160" indent="0">
              <a:buNone/>
            </a:pPr>
            <a:endParaRPr lang="da-DK" sz="6200" dirty="0"/>
          </a:p>
          <a:p>
            <a:endParaRPr lang="da-DK" dirty="0"/>
          </a:p>
        </p:txBody>
      </p:sp>
    </p:spTree>
    <p:extLst>
      <p:ext uri="{BB962C8B-B14F-4D97-AF65-F5344CB8AC3E}">
        <p14:creationId xmlns:p14="http://schemas.microsoft.com/office/powerpoint/2010/main" val="1242894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Eksempel på konklusion</a:t>
            </a:r>
          </a:p>
        </p:txBody>
      </p:sp>
      <p:sp>
        <p:nvSpPr>
          <p:cNvPr id="3" name="Pladsholder til indhold 2"/>
          <p:cNvSpPr>
            <a:spLocks noGrp="1"/>
          </p:cNvSpPr>
          <p:nvPr>
            <p:ph idx="1"/>
          </p:nvPr>
        </p:nvSpPr>
        <p:spPr/>
        <p:txBody>
          <a:bodyPr>
            <a:normAutofit fontScale="70000" lnSpcReduction="20000"/>
          </a:bodyPr>
          <a:lstStyle/>
          <a:p>
            <a:pPr lvl="0"/>
            <a:r>
              <a:rPr lang="da-DK" b="1" dirty="0"/>
              <a:t>Konklusion</a:t>
            </a:r>
          </a:p>
          <a:p>
            <a:r>
              <a:rPr lang="da-DK" dirty="0"/>
              <a:t>Svenskekrigene i 1600-tallet var en del af Danmarks og Sveriges kamp om at få magten over Østersøområdet. Danmark havde været stormagt i området i århundreder, men i 1600-tallet blev svenskerne stærkere og stærkere bl.a. vha. deres brug af kanoner. Kampene endte med, at Sverige overtog flere og flere af danskernes landområder og blev den nye stormagt. I 1800-tallet tog forfatteren </a:t>
            </a:r>
            <a:r>
              <a:rPr lang="da-DK" dirty="0" err="1"/>
              <a:t>Carit</a:t>
            </a:r>
            <a:r>
              <a:rPr lang="da-DK" dirty="0"/>
              <a:t> Etlar krigene op i sine meget populære bøger. Han skrev dem kort tid efter Treårskrigen, i et århundrede hvor Danmark havde lidt flere nederlag. Nationalismen var dukket op i Danmark og var kommet for at blive efter Treårskrigen. Hans samtids begejstrede nationalitetsfølelse blev skrevet ind i romanerne og overført til personerne der, så danskerne fremstod som nationalistiske helte, der kæmpede for fædrelandet, mens svenskerne blev fremstillet som skurke, ligesom tyskerne var skurke i samtiden. Derfor blev bøgerne så populære: Alle skulle læse om Danmarks fortid, hvor man også stod sammen mod en fjende og vandt over den mod alle odds.</a:t>
            </a:r>
          </a:p>
          <a:p>
            <a:endParaRPr lang="da-DK"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a:t>Noget om henvisninger og litteraturliste</a:t>
            </a:r>
          </a:p>
        </p:txBody>
      </p:sp>
      <p:sp>
        <p:nvSpPr>
          <p:cNvPr id="3" name="Pladsholder til indhold 2"/>
          <p:cNvSpPr>
            <a:spLocks noGrp="1"/>
          </p:cNvSpPr>
          <p:nvPr>
            <p:ph idx="1"/>
          </p:nvPr>
        </p:nvSpPr>
        <p:spPr/>
        <p:txBody>
          <a:bodyPr>
            <a:normAutofit fontScale="55000" lnSpcReduction="20000"/>
          </a:bodyPr>
          <a:lstStyle/>
          <a:p>
            <a:pPr>
              <a:buFontTx/>
              <a:buChar char="-"/>
            </a:pPr>
            <a:endParaRPr lang="da-DK" i="1" dirty="0"/>
          </a:p>
          <a:p>
            <a:pPr>
              <a:buFontTx/>
              <a:buChar char="-"/>
            </a:pPr>
            <a:endParaRPr lang="da-DK" sz="2600" i="1" dirty="0"/>
          </a:p>
          <a:p>
            <a:pPr marL="137160" indent="0">
              <a:buNone/>
            </a:pPr>
            <a:r>
              <a:rPr lang="da-DK" sz="2900" i="1" dirty="0"/>
              <a:t>Helt generelt henvises til: </a:t>
            </a:r>
          </a:p>
          <a:p>
            <a:pPr marL="137160" indent="0">
              <a:buNone/>
            </a:pPr>
            <a:r>
              <a:rPr lang="da-DK" sz="2900" i="1" dirty="0">
                <a:hlinkClick r:id="rId2"/>
              </a:rPr>
              <a:t>https://slotshaven-studieportal.dk/studieteknik/opgaveskrivning/litteraturliste/</a:t>
            </a:r>
            <a:r>
              <a:rPr lang="da-DK" sz="2900" i="1" dirty="0"/>
              <a:t> </a:t>
            </a:r>
          </a:p>
          <a:p>
            <a:pPr marL="137160" indent="0">
              <a:buNone/>
            </a:pPr>
            <a:r>
              <a:rPr lang="da-DK" sz="2900" i="1" dirty="0"/>
              <a:t>– og til bibliotekar Maria.  </a:t>
            </a:r>
            <a:endParaRPr lang="da-DK" sz="2900" dirty="0"/>
          </a:p>
          <a:p>
            <a:pPr marL="137160" indent="0">
              <a:buNone/>
            </a:pPr>
            <a:endParaRPr lang="da-DK" sz="2900" i="1" dirty="0"/>
          </a:p>
          <a:p>
            <a:pPr marL="137160" indent="0">
              <a:buNone/>
            </a:pPr>
            <a:r>
              <a:rPr lang="da-DK" sz="2900" i="1" dirty="0"/>
              <a:t>Samtidig bør du rette dig efter dette:</a:t>
            </a:r>
          </a:p>
          <a:p>
            <a:r>
              <a:rPr lang="da-DK" sz="2900" dirty="0"/>
              <a:t>Du skal henvise til alt det materiale, du anvender og bygger på. Det gælder også andet end citater. Og det gælder alle dele af opgaven – dog ikke resumé og konklusion. </a:t>
            </a:r>
          </a:p>
          <a:p>
            <a:r>
              <a:rPr lang="da-DK" sz="2900" dirty="0"/>
              <a:t>Selvom du pænt sørger for en henvisning, må du stadig ikke lægge dig for tæt op ad andre teksters formuleringer. Hvis du har brug for at gengive en tekst ordret, skal du bruge anførselstegn (og selvfølgelig henvisning).</a:t>
            </a:r>
          </a:p>
          <a:p>
            <a:r>
              <a:rPr lang="da-DK" sz="2900" dirty="0"/>
              <a:t>I litteraturlisten skal du nævne alt, hvad du direkte har brugt - hvilket jo fremgår af henvisningerne.</a:t>
            </a:r>
          </a:p>
          <a:p>
            <a:r>
              <a:rPr lang="da-DK" sz="2900" dirty="0"/>
              <a:t>Til gengæld skal du ikke forlænge litteraturlisten kunstigt ved at inddrage noget, du ikke har henvist til i rapporten. </a:t>
            </a:r>
            <a:br>
              <a:rPr lang="da-DK" sz="2900" dirty="0"/>
            </a:br>
            <a:endParaRPr lang="da-DK" sz="2900" i="1" dirty="0"/>
          </a:p>
          <a:p>
            <a:endParaRPr lang="da-DK" dirty="0"/>
          </a:p>
        </p:txBody>
      </p:sp>
    </p:spTree>
    <p:extLst>
      <p:ext uri="{BB962C8B-B14F-4D97-AF65-F5344CB8AC3E}">
        <p14:creationId xmlns:p14="http://schemas.microsoft.com/office/powerpoint/2010/main" val="1644451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RP 2009, pp, htx-versio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SRP 2009, pp, htx-version</Template>
  <TotalTime>45996</TotalTime>
  <Words>2648</Words>
  <Application>Microsoft Office PowerPoint</Application>
  <PresentationFormat>Skærmshow (4:3)</PresentationFormat>
  <Paragraphs>155</Paragraphs>
  <Slides>21</Slides>
  <Notes>3</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21</vt:i4>
      </vt:variant>
    </vt:vector>
  </HeadingPairs>
  <TitlesOfParts>
    <vt:vector size="28" baseType="lpstr">
      <vt:lpstr>Book Antiqua</vt:lpstr>
      <vt:lpstr>Calibri</vt:lpstr>
      <vt:lpstr>Lucida Sans</vt:lpstr>
      <vt:lpstr>Wingdings</vt:lpstr>
      <vt:lpstr>Wingdings 2</vt:lpstr>
      <vt:lpstr>Wingdings 3</vt:lpstr>
      <vt:lpstr>SRP 2009, pp, htx-version</vt:lpstr>
      <vt:lpstr>DHO 2024 Dansk-historie-opgaven  (SO5)</vt:lpstr>
      <vt:lpstr>Overblik over rapportens dele</vt:lpstr>
      <vt:lpstr>Rapportens længde</vt:lpstr>
      <vt:lpstr>Forside</vt:lpstr>
      <vt:lpstr>Resumé</vt:lpstr>
      <vt:lpstr>Indholdsfortegnelse</vt:lpstr>
      <vt:lpstr>Indledning – med opgaveformulering</vt:lpstr>
      <vt:lpstr>Eksempel på en indledning</vt:lpstr>
      <vt:lpstr>Metodeafsnit</vt:lpstr>
      <vt:lpstr>Eksempel på et metodeafsnit</vt:lpstr>
      <vt:lpstr>Det redegørende niveau</vt:lpstr>
      <vt:lpstr>Eksempel på redegørelse (uddrag)</vt:lpstr>
      <vt:lpstr>Det analyserende niveau</vt:lpstr>
      <vt:lpstr>Eksempel på analyse (uddrag)</vt:lpstr>
      <vt:lpstr>Eksempel på delkonklusion</vt:lpstr>
      <vt:lpstr>Det diskuterende og/eller vurderende niveau</vt:lpstr>
      <vt:lpstr>Eksempel på en vurdering (uddrag)</vt:lpstr>
      <vt:lpstr>Generelle råd til indholdet – især om sammenhæng</vt:lpstr>
      <vt:lpstr>Konklusion</vt:lpstr>
      <vt:lpstr>Eksempel på konklusion</vt:lpstr>
      <vt:lpstr>Noget om henvisninger og litteraturliste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SRP 2009 htx version</dc:title>
  <dc:creator>Fimmer</dc:creator>
  <cp:lastModifiedBy>Martin Pihl</cp:lastModifiedBy>
  <cp:revision>475</cp:revision>
  <cp:lastPrinted>2018-11-14T10:21:53Z</cp:lastPrinted>
  <dcterms:created xsi:type="dcterms:W3CDTF">2009-09-18T12:50:33Z</dcterms:created>
  <dcterms:modified xsi:type="dcterms:W3CDTF">2023-11-20T09:37:04Z</dcterms:modified>
</cp:coreProperties>
</file>