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8"/>
  </p:notesMasterIdLst>
  <p:sldIdLst>
    <p:sldId id="256" r:id="rId5"/>
    <p:sldId id="292" r:id="rId6"/>
    <p:sldId id="266" r:id="rId7"/>
    <p:sldId id="288" r:id="rId8"/>
    <p:sldId id="270" r:id="rId9"/>
    <p:sldId id="271" r:id="rId10"/>
    <p:sldId id="293" r:id="rId11"/>
    <p:sldId id="290" r:id="rId12"/>
    <p:sldId id="289" r:id="rId13"/>
    <p:sldId id="284" r:id="rId14"/>
    <p:sldId id="291" r:id="rId15"/>
    <p:sldId id="294" r:id="rId16"/>
    <p:sldId id="275" r:id="rId1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63AF4E-F50D-4642-8437-327107416968}" v="2" dt="2026-05-06T05:54:59.6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D8CA"/>
          </a:solidFill>
        </a:fill>
      </a:tcStyle>
    </a:wholeTbl>
    <a:band2H>
      <a:tcTxStyle/>
      <a:tcStyle>
        <a:tcBdr/>
        <a:fill>
          <a:solidFill>
            <a:srgbClr val="FAEC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0CD"/>
          </a:solidFill>
        </a:fill>
      </a:tcStyle>
    </a:wholeTbl>
    <a:band2H>
      <a:tcTxStyle/>
      <a:tcStyle>
        <a:tcBdr/>
        <a:fill>
          <a:solidFill>
            <a:srgbClr val="EDE9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DFD9"/>
          </a:solidFill>
        </a:fill>
      </a:tcStyle>
    </a:wholeTbl>
    <a:band2H>
      <a:tcTxStyle/>
      <a:tcStyle>
        <a:tcBdr/>
        <a:fill>
          <a:solidFill>
            <a:srgbClr val="EEF0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7" autoAdjust="0"/>
    <p:restoredTop sz="96301"/>
  </p:normalViewPr>
  <p:slideViewPr>
    <p:cSldViewPr snapToGrid="0">
      <p:cViewPr varScale="1">
        <p:scale>
          <a:sx n="122" d="100"/>
          <a:sy n="122" d="100"/>
        </p:scale>
        <p:origin x="1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5" name="Brødtekst, niveau et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4" name="Rectangle 8"/>
          <p:cNvSpPr/>
          <p:nvPr/>
        </p:nvSpPr>
        <p:spPr>
          <a:xfrm>
            <a:off x="0" y="6334314"/>
            <a:ext cx="9144001" cy="66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5" name="Straight Connector 9"/>
          <p:cNvSpPr/>
          <p:nvPr/>
        </p:nvSpPr>
        <p:spPr>
          <a:xfrm>
            <a:off x="895149" y="1737845"/>
            <a:ext cx="7475219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6" name="Titeltekst"/>
          <p:cNvSpPr txBox="1">
            <a:spLocks noGrp="1"/>
          </p:cNvSpPr>
          <p:nvPr>
            <p:ph type="title"/>
          </p:nvPr>
        </p:nvSpPr>
        <p:spPr>
          <a:xfrm>
            <a:off x="822960" y="286603"/>
            <a:ext cx="7543801" cy="1450758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40404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27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822958" y="1845734"/>
            <a:ext cx="7543803" cy="4023360"/>
          </a:xfrm>
          <a:prstGeom prst="rect">
            <a:avLst/>
          </a:prstGeom>
        </p:spPr>
        <p:txBody>
          <a:bodyPr lIns="0" tIns="0" rIns="0" bIns="0"/>
          <a:lstStyle>
            <a:lvl1pPr marL="91438" indent="-91438">
              <a:buClr>
                <a:schemeClr val="accent1"/>
              </a:buClr>
              <a:buSzPct val="100000"/>
              <a:buFont typeface="Trebuchet MS"/>
              <a:buChar char=" 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404368" indent="-203200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645304" indent="-261256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82818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101106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6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822960" y="4453128"/>
            <a:ext cx="7543801" cy="1143002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5" name="Rectangle 8"/>
          <p:cNvSpPr/>
          <p:nvPr/>
        </p:nvSpPr>
        <p:spPr>
          <a:xfrm>
            <a:off x="0" y="6334314"/>
            <a:ext cx="9144001" cy="66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6" name="Straight Connector 9"/>
          <p:cNvSpPr/>
          <p:nvPr/>
        </p:nvSpPr>
        <p:spPr>
          <a:xfrm>
            <a:off x="895149" y="1737845"/>
            <a:ext cx="7475219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7" name="Titeltekst"/>
          <p:cNvSpPr txBox="1">
            <a:spLocks noGrp="1"/>
          </p:cNvSpPr>
          <p:nvPr>
            <p:ph type="title"/>
          </p:nvPr>
        </p:nvSpPr>
        <p:spPr>
          <a:xfrm>
            <a:off x="822960" y="286603"/>
            <a:ext cx="7543801" cy="1450758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40404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48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822960" y="1845734"/>
            <a:ext cx="3703321" cy="4023360"/>
          </a:xfrm>
          <a:prstGeom prst="rect">
            <a:avLst/>
          </a:prstGeom>
        </p:spPr>
        <p:txBody>
          <a:bodyPr lIns="0" tIns="0" rIns="0" bIns="0"/>
          <a:lstStyle>
            <a:lvl1pPr marL="91438" indent="-91438">
              <a:buClr>
                <a:schemeClr val="accent1"/>
              </a:buClr>
              <a:buSzPct val="100000"/>
              <a:buFont typeface="Trebuchet MS"/>
              <a:buChar char=" 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404368" indent="-203200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645304" indent="-261256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82818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101106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7" name="Rectangle 8"/>
          <p:cNvSpPr/>
          <p:nvPr/>
        </p:nvSpPr>
        <p:spPr>
          <a:xfrm>
            <a:off x="0" y="6334314"/>
            <a:ext cx="9144001" cy="66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8" name="Straight Connector 9"/>
          <p:cNvSpPr/>
          <p:nvPr/>
        </p:nvSpPr>
        <p:spPr>
          <a:xfrm>
            <a:off x="895149" y="1737845"/>
            <a:ext cx="7475219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9" name="Titeltekst"/>
          <p:cNvSpPr txBox="1">
            <a:spLocks noGrp="1"/>
          </p:cNvSpPr>
          <p:nvPr>
            <p:ph type="title"/>
          </p:nvPr>
        </p:nvSpPr>
        <p:spPr>
          <a:xfrm>
            <a:off x="822960" y="286603"/>
            <a:ext cx="7543801" cy="1450758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40404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6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822960" y="1846052"/>
            <a:ext cx="3703321" cy="736284"/>
          </a:xfrm>
          <a:prstGeom prst="rect">
            <a:avLst/>
          </a:prstGeom>
        </p:spPr>
        <p:txBody>
          <a:bodyPr anchor="ctr"/>
          <a:lstStyle>
            <a:lvl1pPr>
              <a:defRPr sz="2000" spc="0">
                <a:latin typeface="+mj-lt"/>
                <a:ea typeface="+mj-ea"/>
                <a:cs typeface="+mj-cs"/>
                <a:sym typeface="Calibri"/>
              </a:defRPr>
            </a:lvl1pPr>
            <a:lvl2pPr>
              <a:defRPr sz="2000" spc="0">
                <a:latin typeface="+mj-lt"/>
                <a:ea typeface="+mj-ea"/>
                <a:cs typeface="+mj-cs"/>
                <a:sym typeface="Calibri"/>
              </a:defRPr>
            </a:lvl2pPr>
            <a:lvl3pPr>
              <a:defRPr sz="2000" spc="0">
                <a:latin typeface="+mj-lt"/>
                <a:ea typeface="+mj-ea"/>
                <a:cs typeface="+mj-cs"/>
                <a:sym typeface="Calibri"/>
              </a:defRPr>
            </a:lvl3pPr>
            <a:lvl4pPr>
              <a:defRPr sz="2000" spc="0">
                <a:latin typeface="+mj-lt"/>
                <a:ea typeface="+mj-ea"/>
                <a:cs typeface="+mj-cs"/>
                <a:sym typeface="Calibri"/>
              </a:defRPr>
            </a:lvl4pPr>
            <a:lvl5pPr>
              <a:defRPr sz="2000" spc="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63440" y="1846052"/>
            <a:ext cx="3703321" cy="736284"/>
          </a:xfrm>
          <a:prstGeom prst="rect">
            <a:avLst/>
          </a:prstGeom>
        </p:spPr>
        <p:txBody>
          <a:bodyPr anchor="ctr"/>
          <a:lstStyle/>
          <a:p>
            <a:pPr marL="91438" indent="-91438">
              <a:buClr>
                <a:schemeClr val="accent1"/>
              </a:buClr>
              <a:buSzPct val="100000"/>
              <a:buFont typeface="Trebuchet MS"/>
              <a:buChar char=" 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0" name="Rectangle 8"/>
          <p:cNvSpPr/>
          <p:nvPr/>
        </p:nvSpPr>
        <p:spPr>
          <a:xfrm>
            <a:off x="0" y="6334314"/>
            <a:ext cx="9144001" cy="66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1" name="Straight Connector 9"/>
          <p:cNvSpPr/>
          <p:nvPr/>
        </p:nvSpPr>
        <p:spPr>
          <a:xfrm>
            <a:off x="895149" y="1737845"/>
            <a:ext cx="7475219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2" name="Titeltekst"/>
          <p:cNvSpPr txBox="1">
            <a:spLocks noGrp="1"/>
          </p:cNvSpPr>
          <p:nvPr>
            <p:ph type="title"/>
          </p:nvPr>
        </p:nvSpPr>
        <p:spPr>
          <a:xfrm>
            <a:off x="822960" y="286603"/>
            <a:ext cx="7543801" cy="1450758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40404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7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Rectangle 5"/>
          <p:cNvSpPr/>
          <p:nvPr/>
        </p:nvSpPr>
        <p:spPr>
          <a:xfrm>
            <a:off x="12" y="6334316"/>
            <a:ext cx="9141619" cy="6401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7"/>
          <p:cNvSpPr/>
          <p:nvPr/>
        </p:nvSpPr>
        <p:spPr>
          <a:xfrm>
            <a:off x="12" y="0"/>
            <a:ext cx="3038095" cy="685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0" name="Rectangle 8"/>
          <p:cNvSpPr/>
          <p:nvPr/>
        </p:nvSpPr>
        <p:spPr>
          <a:xfrm>
            <a:off x="3030053" y="0"/>
            <a:ext cx="48008" cy="6858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1" name="Titeltekst"/>
          <p:cNvSpPr txBox="1">
            <a:spLocks noGrp="1"/>
          </p:cNvSpPr>
          <p:nvPr>
            <p:ph type="title"/>
          </p:nvPr>
        </p:nvSpPr>
        <p:spPr>
          <a:xfrm>
            <a:off x="342900" y="594359"/>
            <a:ext cx="2400300" cy="228600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92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3460236" y="731519"/>
            <a:ext cx="5009394" cy="5257802"/>
          </a:xfrm>
          <a:prstGeom prst="rect">
            <a:avLst/>
          </a:prstGeom>
        </p:spPr>
        <p:txBody>
          <a:bodyPr lIns="0" tIns="0" rIns="0" bIns="0"/>
          <a:lstStyle>
            <a:lvl1pPr marL="91438" indent="-91438">
              <a:buClr>
                <a:schemeClr val="accent1"/>
              </a:buClr>
              <a:buSzPct val="100000"/>
              <a:buFont typeface="Trebuchet MS"/>
              <a:buChar char=" 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404368" indent="-203200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645304" indent="-261256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82818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101106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9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42900" y="2926079"/>
            <a:ext cx="2400300" cy="3379125"/>
          </a:xfrm>
          <a:prstGeom prst="rect">
            <a:avLst/>
          </a:prstGeom>
        </p:spPr>
        <p:txBody>
          <a:bodyPr/>
          <a:lstStyle/>
          <a:p>
            <a:pPr marL="91438" indent="-91438">
              <a:buClr>
                <a:schemeClr val="accent1"/>
              </a:buClr>
              <a:buSzPct val="100000"/>
              <a:buFont typeface="Trebuchet MS"/>
              <a:buChar char=" 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7052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2" name="Rectangle 8"/>
          <p:cNvSpPr/>
          <p:nvPr/>
        </p:nvSpPr>
        <p:spPr>
          <a:xfrm>
            <a:off x="12" y="4915075"/>
            <a:ext cx="9141619" cy="6401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3" name="Titeltekst"/>
          <p:cNvSpPr txBox="1">
            <a:spLocks noGrp="1"/>
          </p:cNvSpPr>
          <p:nvPr>
            <p:ph type="title"/>
          </p:nvPr>
        </p:nvSpPr>
        <p:spPr>
          <a:xfrm>
            <a:off x="822960" y="5074920"/>
            <a:ext cx="7589520" cy="822962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104" name="Picture Placeholder 2"/>
          <p:cNvSpPr>
            <a:spLocks noGrp="1"/>
          </p:cNvSpPr>
          <p:nvPr>
            <p:ph type="pic" idx="13"/>
          </p:nvPr>
        </p:nvSpPr>
        <p:spPr>
          <a:xfrm>
            <a:off x="11" y="0"/>
            <a:ext cx="9143991" cy="49150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5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822958" y="5907023"/>
            <a:ext cx="7589522" cy="594362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600"/>
              </a:spcBef>
              <a:defRPr sz="1500" cap="none" spc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>
              <a:spcBef>
                <a:spcPts val="600"/>
              </a:spcBef>
              <a:defRPr sz="1500" cap="none" spc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>
              <a:spcBef>
                <a:spcPts val="600"/>
              </a:spcBef>
              <a:defRPr sz="1500" cap="none" spc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>
              <a:spcBef>
                <a:spcPts val="600"/>
              </a:spcBef>
              <a:defRPr sz="1500" cap="none" spc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>
              <a:spcBef>
                <a:spcPts val="600"/>
              </a:spcBef>
              <a:defRPr sz="1500" cap="none" spc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0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4" name="Rectangle 8"/>
          <p:cNvSpPr/>
          <p:nvPr/>
        </p:nvSpPr>
        <p:spPr>
          <a:xfrm>
            <a:off x="0" y="6334314"/>
            <a:ext cx="9144001" cy="66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5" name="Straight Connector 9"/>
          <p:cNvSpPr/>
          <p:nvPr/>
        </p:nvSpPr>
        <p:spPr>
          <a:xfrm>
            <a:off x="895149" y="1737845"/>
            <a:ext cx="7475219" cy="1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6" name="Titeltekst"/>
          <p:cNvSpPr txBox="1">
            <a:spLocks noGrp="1"/>
          </p:cNvSpPr>
          <p:nvPr>
            <p:ph type="title"/>
          </p:nvPr>
        </p:nvSpPr>
        <p:spPr>
          <a:xfrm>
            <a:off x="822960" y="286603"/>
            <a:ext cx="7543801" cy="1450758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40404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117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822958" y="1845734"/>
            <a:ext cx="7543803" cy="4023360"/>
          </a:xfrm>
          <a:prstGeom prst="rect">
            <a:avLst/>
          </a:prstGeom>
        </p:spPr>
        <p:txBody>
          <a:bodyPr lIns="0" tIns="0" rIns="0" bIns="0"/>
          <a:lstStyle>
            <a:lvl1pPr marL="91438" indent="-91438">
              <a:buClr>
                <a:schemeClr val="accent1"/>
              </a:buClr>
              <a:buSzPct val="100000"/>
              <a:buFont typeface="Trebuchet MS"/>
              <a:buChar char=" 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404368" indent="-203200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645304" indent="-261256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82818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101106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1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6" name="Rectangle 7"/>
          <p:cNvSpPr/>
          <p:nvPr/>
        </p:nvSpPr>
        <p:spPr>
          <a:xfrm>
            <a:off x="12" y="6334316"/>
            <a:ext cx="9141619" cy="6401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7" name="Titeltekst"/>
          <p:cNvSpPr txBox="1">
            <a:spLocks noGrp="1"/>
          </p:cNvSpPr>
          <p:nvPr>
            <p:ph type="title"/>
          </p:nvPr>
        </p:nvSpPr>
        <p:spPr>
          <a:xfrm>
            <a:off x="6543675" y="414777"/>
            <a:ext cx="1971675" cy="575742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40404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128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628650" y="414777"/>
            <a:ext cx="5800725" cy="5757423"/>
          </a:xfrm>
          <a:prstGeom prst="rect">
            <a:avLst/>
          </a:prstGeom>
        </p:spPr>
        <p:txBody>
          <a:bodyPr lIns="0" tIns="0" rIns="0" bIns="0"/>
          <a:lstStyle>
            <a:lvl1pPr marL="91438" indent="-91438">
              <a:buClr>
                <a:schemeClr val="accent1"/>
              </a:buClr>
              <a:buSzPct val="100000"/>
              <a:buFont typeface="Trebuchet MS"/>
              <a:buChar char=" 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404368" indent="-203200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645304" indent="-261256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82818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1011065" indent="-261257">
              <a:buClr>
                <a:schemeClr val="accent1"/>
              </a:buClr>
              <a:buSzPct val="100000"/>
              <a:buFont typeface="Trebuchet MS"/>
              <a:buChar char="◦"/>
              <a:defRPr sz="2000" cap="none" spc="0">
                <a:solidFill>
                  <a:srgbClr val="40404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2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Rectangle 7"/>
          <p:cNvSpPr/>
          <p:nvPr/>
        </p:nvSpPr>
        <p:spPr>
          <a:xfrm>
            <a:off x="12" y="6334316"/>
            <a:ext cx="9141619" cy="6401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822960" y="758951"/>
            <a:ext cx="7543801" cy="356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825038" y="4455621"/>
            <a:ext cx="7543801" cy="11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" name="Straight Connector 8"/>
          <p:cNvSpPr/>
          <p:nvPr/>
        </p:nvSpPr>
        <p:spPr>
          <a:xfrm>
            <a:off x="905742" y="4343400"/>
            <a:ext cx="7406642" cy="0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8172024" y="6526779"/>
            <a:ext cx="237340" cy="2311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1263285" marR="0" indent="-391885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1463285" marR="0" indent="-391885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1663285" marR="0" indent="-391885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1863285" marR="0" indent="-391885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Calibri Light"/>
          <a:ea typeface="Calibri Light"/>
          <a:cs typeface="Calibri Light"/>
          <a:sym typeface="Calibri Light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opgaveguidentilhhx.systime.dk/?id=13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8"/>
          <p:cNvSpPr/>
          <p:nvPr/>
        </p:nvSpPr>
        <p:spPr>
          <a:xfrm>
            <a:off x="0" y="-2"/>
            <a:ext cx="9144000" cy="63343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9" name="Titel 1"/>
          <p:cNvSpPr txBox="1">
            <a:spLocks noGrp="1"/>
          </p:cNvSpPr>
          <p:nvPr>
            <p:ph type="ctrTitle"/>
          </p:nvPr>
        </p:nvSpPr>
        <p:spPr>
          <a:xfrm>
            <a:off x="478816" y="3405810"/>
            <a:ext cx="8181807" cy="201527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>
              <a:defRPr sz="3600" spc="-100"/>
            </a:pP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r>
              <a:rPr lang="da-DK" sz="3600" dirty="0"/>
              <a:t>Om SOP-eksamen for HHX, sommer 2026</a:t>
            </a:r>
            <a:br>
              <a:rPr lang="da-DK" sz="2600" dirty="0"/>
            </a:br>
            <a:br>
              <a:rPr lang="da-DK" sz="2600" dirty="0"/>
            </a:br>
            <a:br>
              <a:rPr lang="da-DK" sz="2600" dirty="0"/>
            </a:br>
            <a:endParaRPr sz="2600" dirty="0"/>
          </a:p>
        </p:txBody>
      </p:sp>
      <p:sp>
        <p:nvSpPr>
          <p:cNvPr id="140" name="Straight Connector 10"/>
          <p:cNvSpPr/>
          <p:nvPr/>
        </p:nvSpPr>
        <p:spPr>
          <a:xfrm>
            <a:off x="626367" y="5433707"/>
            <a:ext cx="7886704" cy="1"/>
          </a:xfrm>
          <a:prstGeom prst="line">
            <a:avLst/>
          </a:prstGeom>
          <a:ln w="6350">
            <a:solidFill>
              <a:srgbClr val="637052">
                <a:alpha val="90000"/>
              </a:srgbClr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1" name="Rectangle 12"/>
          <p:cNvSpPr/>
          <p:nvPr/>
        </p:nvSpPr>
        <p:spPr>
          <a:xfrm>
            <a:off x="10" y="6334316"/>
            <a:ext cx="9143991" cy="6648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2" name="Rectangle 1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43" name="Billede 7" descr="Bille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818" y="1341047"/>
            <a:ext cx="4706123" cy="16885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1" cy="1450758"/>
          </a:xfrm>
        </p:spPr>
        <p:txBody>
          <a:bodyPr anchor="b">
            <a:normAutofit/>
          </a:bodyPr>
          <a:lstStyle/>
          <a:p>
            <a:r>
              <a:rPr lang="da-DK"/>
              <a:t>Eksamen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822960" y="1845734"/>
            <a:ext cx="3703321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1700" i="1" dirty="0"/>
          </a:p>
          <a:p>
            <a:pPr marL="0" indent="0">
              <a:buNone/>
            </a:pPr>
            <a:r>
              <a:rPr lang="da-DK" sz="1700" i="1" dirty="0"/>
              <a:t>Hele eksamen varer ca. 30 minutter</a:t>
            </a:r>
          </a:p>
          <a:p>
            <a:pPr marL="0" indent="0">
              <a:buNone/>
            </a:pPr>
            <a:r>
              <a:rPr lang="da-DK" sz="1700" i="1" dirty="0"/>
              <a:t>Din præsentation:                                                         Op til 10 minutter                                                        </a:t>
            </a:r>
            <a:r>
              <a:rPr lang="da-DK" sz="1700" dirty="0"/>
              <a:t> </a:t>
            </a:r>
            <a:endParaRPr lang="da-DK" sz="1700" i="1" u="sng" dirty="0"/>
          </a:p>
          <a:p>
            <a:pPr marL="0" indent="0">
              <a:buNone/>
            </a:pPr>
            <a:r>
              <a:rPr lang="da-DK" sz="1700" i="1" dirty="0"/>
              <a:t>Samtale mellem dig, lærer og censor:                      Ca. 15 minutter</a:t>
            </a:r>
          </a:p>
          <a:p>
            <a:pPr marL="0" indent="0">
              <a:buNone/>
            </a:pPr>
            <a:r>
              <a:rPr lang="da-DK" sz="1700" i="1" dirty="0"/>
              <a:t>Votering og karakter.                                                   Ca. 5 minutter</a:t>
            </a:r>
          </a:p>
          <a:p>
            <a:pPr marL="0" indent="0">
              <a:buNone/>
            </a:pPr>
            <a:endParaRPr lang="da-DK" sz="1700" i="1" dirty="0"/>
          </a:p>
          <a:p>
            <a:pPr marL="0" indent="0">
              <a:buNone/>
            </a:pPr>
            <a:r>
              <a:rPr lang="da-DK" sz="1700" i="1" dirty="0"/>
              <a:t>-----------------------------------</a:t>
            </a:r>
          </a:p>
          <a:p>
            <a:pPr marL="0" indent="0">
              <a:buNone/>
            </a:pPr>
            <a:r>
              <a:rPr lang="da-DK" sz="1700" i="1" dirty="0"/>
              <a:t>Der gives én samlet karakter: rapport OG eksamen</a:t>
            </a:r>
            <a:endParaRPr lang="da-DK" sz="1700" dirty="0"/>
          </a:p>
          <a:p>
            <a:endParaRPr lang="da-DK" sz="1700" dirty="0"/>
          </a:p>
        </p:txBody>
      </p:sp>
    </p:spTree>
    <p:extLst>
      <p:ext uri="{BB962C8B-B14F-4D97-AF65-F5344CB8AC3E}">
        <p14:creationId xmlns:p14="http://schemas.microsoft.com/office/powerpoint/2010/main" val="139832294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1" cy="1450758"/>
          </a:xfrm>
        </p:spPr>
        <p:txBody>
          <a:bodyPr anchor="b">
            <a:normAutofit/>
          </a:bodyPr>
          <a:lstStyle/>
          <a:p>
            <a:r>
              <a:rPr lang="da-DK"/>
              <a:t>Inden eksamen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22958" y="1845734"/>
            <a:ext cx="7543803" cy="4023360"/>
          </a:xfrm>
        </p:spPr>
        <p:txBody>
          <a:bodyPr>
            <a:normAutofit/>
          </a:bodyPr>
          <a:lstStyle/>
          <a:p>
            <a:endParaRPr lang="da-DK"/>
          </a:p>
          <a:p>
            <a:r>
              <a:rPr lang="da-DK" u="sng"/>
              <a:t>Lærer og censor har talt om rapporten </a:t>
            </a:r>
          </a:p>
          <a:p>
            <a:r>
              <a:rPr lang="da-DK"/>
              <a:t>De har fokuseret på:</a:t>
            </a:r>
          </a:p>
          <a:p>
            <a:r>
              <a:rPr lang="da-DK"/>
              <a:t>- Hvilke stærke og svage sider er der? (se kriterierne på næste slide)</a:t>
            </a:r>
          </a:p>
          <a:p>
            <a:r>
              <a:rPr lang="da-DK"/>
              <a:t>- Hvilke perspektiveringer kan være relevante at komme ind på?</a:t>
            </a:r>
          </a:p>
          <a:p>
            <a:pPr marL="0" indent="0">
              <a:buNone/>
            </a:pPr>
            <a:endParaRPr lang="da-DK"/>
          </a:p>
          <a:p>
            <a:r>
              <a:rPr lang="da-DK" u="sng"/>
              <a:t>Men de har ikke givet den karakter</a:t>
            </a:r>
          </a:p>
          <a:p>
            <a:endParaRPr lang="da-DK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516168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Officielle vurderingskriterier - rapporten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Rapporten vurderes på:</a:t>
            </a:r>
          </a:p>
          <a:p>
            <a:pPr marL="0" indent="0">
              <a:buNone/>
            </a:pPr>
            <a:r>
              <a:rPr lang="da-DK" dirty="0"/>
              <a:t>  - i hvilket omfang opgaveformuleringen er besvaret </a:t>
            </a:r>
          </a:p>
          <a:p>
            <a:r>
              <a:rPr lang="da-DK" dirty="0"/>
              <a:t>- relevant udvælgelse, anvendelse og kombination af viden og metoder fra de indgående fag </a:t>
            </a:r>
          </a:p>
          <a:p>
            <a:r>
              <a:rPr lang="da-DK" dirty="0"/>
              <a:t>- faglig indsigt og fordybelse og evne til at sætte sig ind i relevante nye faglige områder</a:t>
            </a:r>
          </a:p>
          <a:p>
            <a:r>
              <a:rPr lang="da-DK" dirty="0"/>
              <a:t>- anvendelse af relevant materiale</a:t>
            </a:r>
          </a:p>
          <a:p>
            <a:r>
              <a:rPr lang="da-DK" dirty="0"/>
              <a:t>- faglig formidling og fremstillingsform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786595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Officielle bedømmelseskriterier </a:t>
            </a:r>
            <a:br>
              <a:rPr lang="da-DK" sz="3600" dirty="0"/>
            </a:br>
            <a:r>
              <a:rPr lang="da-DK" sz="3600" dirty="0"/>
              <a:t>– mundtlig eksamen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da-DK" i="1" dirty="0"/>
          </a:p>
          <a:p>
            <a:pPr marL="0" indent="0">
              <a:buNone/>
            </a:pPr>
            <a:r>
              <a:rPr lang="da-DK" i="1" dirty="0"/>
              <a:t>vurderes på</a:t>
            </a:r>
            <a:r>
              <a:rPr lang="da-DK" dirty="0"/>
              <a:t>:</a:t>
            </a:r>
          </a:p>
          <a:p>
            <a:r>
              <a:rPr lang="da-DK" dirty="0"/>
              <a:t>̶  den mundtlige præsentation af rapporten og dens vigtigste konklusioner </a:t>
            </a:r>
          </a:p>
          <a:p>
            <a:r>
              <a:rPr lang="da-DK" dirty="0"/>
              <a:t>̶  faglig dybde og selvstændighed </a:t>
            </a:r>
          </a:p>
          <a:p>
            <a:r>
              <a:rPr lang="da-DK" dirty="0"/>
              <a:t>̶  forståelse af de indgående fags og faglige metoders muligheder og begrænsninger i forhold til arbejdet med studieområdeprojektets problemstillinger</a:t>
            </a:r>
          </a:p>
          <a:p>
            <a:r>
              <a:rPr lang="da-DK" dirty="0">
                <a:solidFill>
                  <a:srgbClr val="002060"/>
                </a:solidFill>
              </a:rPr>
              <a:t>- </a:t>
            </a:r>
            <a:r>
              <a:rPr lang="da-DK" dirty="0">
                <a:solidFill>
                  <a:schemeClr val="tx1"/>
                </a:solidFill>
                <a:highlight>
                  <a:srgbClr val="C0C0C0"/>
                </a:highlight>
              </a:rPr>
              <a:t>perspektivering af projektets problemstillinger til aktuelle kulturelle, økonomiske og/eller politiske temaer af relevans for studieområdet </a:t>
            </a:r>
          </a:p>
          <a:p>
            <a:r>
              <a:rPr lang="da-DK" dirty="0"/>
              <a:t>̶  formidling af centrale konklusioner og refleksioner. </a:t>
            </a:r>
          </a:p>
          <a:p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31271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Din præsentation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4200" i="1" dirty="0"/>
              <a:t>Du skal præsentere</a:t>
            </a:r>
            <a:r>
              <a:rPr lang="da-DK" sz="4200" dirty="0"/>
              <a:t>:</a:t>
            </a:r>
          </a:p>
          <a:p>
            <a:pPr marL="0" indent="0">
              <a:buNone/>
            </a:pPr>
            <a:r>
              <a:rPr lang="da-DK" sz="4200" dirty="0"/>
              <a:t>1. Dit emne og din opgaveformulering (inkl. den overordnede problemstilling).</a:t>
            </a:r>
          </a:p>
          <a:p>
            <a:pPr marL="0" indent="0">
              <a:buNone/>
            </a:pPr>
            <a:r>
              <a:rPr lang="da-DK" sz="4200" dirty="0"/>
              <a:t>2. Dine vigtigste resultater</a:t>
            </a:r>
            <a:endParaRPr lang="da-DK" sz="4200" b="1" dirty="0"/>
          </a:p>
          <a:p>
            <a:pPr marL="0" indent="0">
              <a:buNone/>
            </a:pPr>
            <a:r>
              <a:rPr lang="da-DK" sz="4200" dirty="0"/>
              <a:t>3. Overvejelser om faglige metoder</a:t>
            </a:r>
          </a:p>
          <a:p>
            <a:pPr marL="0" indent="0">
              <a:buNone/>
            </a:pPr>
            <a:r>
              <a:rPr lang="da-DK" sz="4200" dirty="0"/>
              <a:t>4. Din perspektivering af rapporten til aktuelle temaer</a:t>
            </a:r>
          </a:p>
          <a:p>
            <a:pPr marL="0" indent="0">
              <a:buNone/>
            </a:pPr>
            <a:r>
              <a:rPr lang="da-DK" sz="4500" dirty="0"/>
              <a:t>---------------------------------------------------------------------</a:t>
            </a:r>
          </a:p>
          <a:p>
            <a:pPr marL="0" indent="0">
              <a:buNone/>
            </a:pPr>
            <a:r>
              <a:rPr lang="da-DK" sz="4200" dirty="0"/>
              <a:t>Brug gerne elektronisk fremvisning (fx PowerPoint) på din egen skærm – eller </a:t>
            </a:r>
            <a:r>
              <a:rPr lang="da-DK" sz="4200" dirty="0" err="1"/>
              <a:t>udprintede</a:t>
            </a:r>
            <a:r>
              <a:rPr lang="da-DK" sz="4200" dirty="0"/>
              <a:t> </a:t>
            </a:r>
            <a:r>
              <a:rPr lang="da-DK" sz="4200" dirty="0" err="1"/>
              <a:t>hand-outs</a:t>
            </a:r>
            <a:endParaRPr lang="da-DK" sz="4200" dirty="0"/>
          </a:p>
          <a:p>
            <a:pPr marL="0" indent="0">
              <a:buNone/>
            </a:pPr>
            <a:r>
              <a:rPr lang="da-DK" sz="4200" dirty="0"/>
              <a:t>Brug </a:t>
            </a:r>
            <a:r>
              <a:rPr lang="da-DK" sz="4200" u="sng" dirty="0"/>
              <a:t>ikke</a:t>
            </a:r>
            <a:r>
              <a:rPr lang="da-DK" sz="4200" dirty="0"/>
              <a:t> projektor - det er for besværligt.</a:t>
            </a:r>
          </a:p>
          <a:p>
            <a:pPr marL="0" indent="0">
              <a:buNone/>
            </a:pPr>
            <a:endParaRPr lang="da-DK" sz="5600" dirty="0"/>
          </a:p>
          <a:p>
            <a:pPr marL="0" indent="0">
              <a:buNone/>
            </a:pPr>
            <a:endParaRPr lang="da-DK" sz="5600" dirty="0"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endParaRPr lang="da-DK" sz="5600" dirty="0">
              <a:sym typeface="Wingdings" panose="05000000000000000000" pitchFamily="2" charset="2"/>
            </a:endParaRPr>
          </a:p>
          <a:p>
            <a:pPr marL="770130" lvl="1" indent="-457200">
              <a:buAutoNum type="arabicPeriod"/>
            </a:pPr>
            <a:endParaRPr lang="da-DK" dirty="0">
              <a:sym typeface="Wingdings" panose="05000000000000000000" pitchFamily="2" charset="2"/>
            </a:endParaRPr>
          </a:p>
          <a:p>
            <a:pPr marL="770130" lvl="1" indent="-457200">
              <a:buAutoNum type="arabicPeriod"/>
            </a:pPr>
            <a:endParaRPr lang="da-DK" dirty="0"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81824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Generelt om præsentationen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2930" lvl="1" indent="0">
              <a:buNone/>
            </a:pPr>
            <a:endParaRPr lang="da-DK" dirty="0"/>
          </a:p>
          <a:p>
            <a:pPr marL="312930" lvl="1" indent="0">
              <a:buNone/>
            </a:pPr>
            <a:r>
              <a:rPr lang="da-DK" dirty="0"/>
              <a:t>Der skal ikke gentages for meget – selvom det vigtige jo stadig er vigtigt!</a:t>
            </a:r>
          </a:p>
          <a:p>
            <a:pPr marL="201168" lvl="1" indent="0">
              <a:buNone/>
            </a:pPr>
            <a:endParaRPr lang="da-DK" dirty="0"/>
          </a:p>
          <a:p>
            <a:pPr marL="201168" lvl="1" indent="0">
              <a:buNone/>
            </a:pPr>
            <a:r>
              <a:rPr lang="da-DK" dirty="0"/>
              <a:t>  Du skal selvfølgelig ikke skjule rapportens styrker.</a:t>
            </a:r>
          </a:p>
          <a:p>
            <a:pPr marL="201168" lvl="1" indent="0">
              <a:buNone/>
            </a:pPr>
            <a:endParaRPr lang="da-DK" dirty="0"/>
          </a:p>
          <a:p>
            <a:pPr marL="201168" lvl="1" indent="0">
              <a:buNone/>
            </a:pPr>
            <a:r>
              <a:rPr lang="da-DK" dirty="0"/>
              <a:t>  Men du skal også forklare, hvordan den kunne have været (endnu) bedre. Giv udtryk for, at du er blevet klogere på dit emne - og har gjort dig endnu mere kvalificerede tanker om dine fremgangsmåder/metoder.</a:t>
            </a:r>
          </a:p>
          <a:p>
            <a:r>
              <a:rPr lang="da-DK" dirty="0"/>
              <a:t>  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978036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Præsentationen – særligt om faglige metoder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u="sng" dirty="0"/>
              <a:t>”Faglige metoder” skal opfattes bredt: Hvordan er du kommet frem til dine resultater?</a:t>
            </a:r>
            <a:r>
              <a:rPr lang="da-DK" dirty="0"/>
              <a:t> </a:t>
            </a:r>
          </a:p>
          <a:p>
            <a:pPr marL="0" indent="0">
              <a:buNone/>
            </a:pPr>
            <a:r>
              <a:rPr lang="da-DK" dirty="0"/>
              <a:t>Hvilket materiale, hvilke cases og hvilke redskaber (begreber, teorier, metoder og modeller) har du anvendt? Og – meget vigtigt! - </a:t>
            </a:r>
            <a:r>
              <a:rPr lang="da-DK" u="sng" dirty="0"/>
              <a:t>hvorfor</a:t>
            </a:r>
            <a:r>
              <a:rPr lang="da-DK" dirty="0"/>
              <a:t>?</a:t>
            </a:r>
          </a:p>
          <a:p>
            <a:pPr marL="0" indent="0">
              <a:buNone/>
            </a:pPr>
            <a:r>
              <a:rPr lang="da-DK" dirty="0"/>
              <a:t>Det kan være en god ide at give konkrete eksempler fra analysen på, at du kan koble teori og empiri sammen.</a:t>
            </a:r>
          </a:p>
          <a:p>
            <a:pPr marL="0" indent="0">
              <a:buNone/>
            </a:pPr>
            <a:r>
              <a:rPr lang="da-DK" u="sng" dirty="0"/>
              <a:t>Hvad kunne have været bedre? Nu har du chancen for at vise det! Og vær konkret!</a:t>
            </a:r>
          </a:p>
          <a:p>
            <a:pPr marL="0" indent="0">
              <a:buNone/>
            </a:pPr>
            <a:r>
              <a:rPr lang="da-DK" dirty="0"/>
              <a:t>- Var dit materiale velvalgt til at belyse væsentlige pointer i opgaveformuleringen? Hvorfor/hvorfor ikke? Og hvilket materiale havde været bedre?</a:t>
            </a:r>
          </a:p>
          <a:p>
            <a:pPr>
              <a:buFontTx/>
              <a:buChar char="-"/>
            </a:pPr>
            <a:r>
              <a:rPr lang="da-DK" dirty="0"/>
              <a:t>Kunne du have anvendt andre fremgangsmåder/metoder? I så fald: Hvilke – </a:t>
            </a:r>
            <a:r>
              <a:rPr lang="da-DK"/>
              <a:t>og på hvilken </a:t>
            </a:r>
            <a:r>
              <a:rPr lang="da-DK" dirty="0"/>
              <a:t>måde?</a:t>
            </a:r>
          </a:p>
          <a:p>
            <a:pPr>
              <a:buFontTx/>
              <a:buChar char="-"/>
            </a:pPr>
            <a:r>
              <a:rPr lang="da-DK" dirty="0"/>
              <a:t>Er dine resultater 100 % holdbare? Hvorfor/hvorfor ikke? Kunne det have med dine fremgangsmåder/metoder at gøre? I så fald: Hvorfor?</a:t>
            </a:r>
          </a:p>
          <a:p>
            <a:pPr marL="0" indent="0">
              <a:buNone/>
            </a:pPr>
            <a:r>
              <a:rPr lang="da-DK" dirty="0"/>
              <a:t>- Gjorde du for lidt ud af det ene fag og dets bidrag til at besvare opgaveformuleringen? I så fald: Hvad skulle du have gjort?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272533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Perspektivering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1" dirty="0"/>
          </a:p>
          <a:p>
            <a:r>
              <a:rPr lang="da-DK" b="1" dirty="0"/>
              <a:t>Officiel formulering: </a:t>
            </a:r>
            <a:r>
              <a:rPr lang="da-DK" dirty="0"/>
              <a:t>Du skal ”perspektivere rapportens problemstillinger til aktuelle kulturelle, økonomiske og/eller politiske temaer”.</a:t>
            </a:r>
          </a:p>
          <a:p>
            <a:endParaRPr lang="da-DK" dirty="0"/>
          </a:p>
          <a:p>
            <a:r>
              <a:rPr lang="da-DK" dirty="0"/>
              <a:t>Måske har sådanne temaer i forvejen indgået i din opgaveformulering – men så bør du sige mere, end du allerede har skrevet.</a:t>
            </a:r>
          </a:p>
          <a:p>
            <a:endParaRPr lang="da-DK" dirty="0"/>
          </a:p>
          <a:p>
            <a:r>
              <a:rPr lang="da-DK" dirty="0"/>
              <a:t>Måske er der sket noget nyt inden for dit emne siden rapporten. </a:t>
            </a:r>
          </a:p>
        </p:txBody>
      </p:sp>
    </p:spTree>
    <p:extLst>
      <p:ext uri="{BB962C8B-B14F-4D97-AF65-F5344CB8AC3E}">
        <p14:creationId xmlns:p14="http://schemas.microsoft.com/office/powerpoint/2010/main" val="37821383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Samtalen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pPr marL="0" indent="0">
              <a:buNone/>
            </a:pPr>
            <a:r>
              <a:rPr lang="da-DK" dirty="0">
                <a:solidFill>
                  <a:srgbClr val="59656F"/>
                </a:solidFill>
              </a:rPr>
              <a:t>Lærer og censor stiller spørgsmål med udgangspunkt i: </a:t>
            </a:r>
          </a:p>
          <a:p>
            <a:r>
              <a:rPr lang="da-DK" dirty="0">
                <a:solidFill>
                  <a:srgbClr val="59656F"/>
                </a:solidFill>
              </a:rPr>
              <a:t>- Din rapport - og især de punkter, som de på forhånd har drøftet: Hvilke mangler skal udbedres? Hvilke perspektiver er relevante?</a:t>
            </a:r>
          </a:p>
          <a:p>
            <a:r>
              <a:rPr lang="da-DK" dirty="0">
                <a:solidFill>
                  <a:srgbClr val="59656F"/>
                </a:solidFill>
              </a:rPr>
              <a:t>- Din præsentation</a:t>
            </a:r>
            <a:endParaRPr lang="da-DK" dirty="0"/>
          </a:p>
          <a:p>
            <a:endParaRPr lang="da-DK" dirty="0"/>
          </a:p>
          <a:p>
            <a:r>
              <a:rPr lang="da-DK" dirty="0"/>
              <a:t>Samtalen kan veksle frit mellem de to fag, mellem det fag-faglige og </a:t>
            </a:r>
            <a:r>
              <a:rPr lang="da-DK"/>
              <a:t>det metodefaglige </a:t>
            </a:r>
            <a:r>
              <a:rPr lang="da-DK" dirty="0"/>
              <a:t>- og mellem det enkeltfaglige og det tværfaglige.</a:t>
            </a:r>
          </a:p>
          <a:p>
            <a:r>
              <a:rPr lang="da-DK" dirty="0"/>
              <a:t>Censor </a:t>
            </a:r>
            <a:r>
              <a:rPr lang="da-DK" u="sng" dirty="0"/>
              <a:t>kan</a:t>
            </a:r>
            <a:r>
              <a:rPr lang="da-DK" dirty="0"/>
              <a:t> være lige så aktiv og spørgende som læreren.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68633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Samtalen (fortsat)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Du skal være forberedt på spørgsmål om …:</a:t>
            </a:r>
          </a:p>
          <a:p>
            <a:r>
              <a:rPr lang="da-DK" dirty="0"/>
              <a:t>-  det faglige indhold </a:t>
            </a:r>
          </a:p>
          <a:p>
            <a:r>
              <a:rPr lang="da-DK" dirty="0"/>
              <a:t>- fremgangsmåder/metoder </a:t>
            </a:r>
            <a:r>
              <a:rPr lang="da-DK" sz="1400" dirty="0"/>
              <a:t>(herunder fx informationssøgning/dataindsamling og kildekritik)</a:t>
            </a:r>
            <a:r>
              <a:rPr lang="da-DK" dirty="0"/>
              <a:t> </a:t>
            </a:r>
          </a:p>
          <a:p>
            <a:r>
              <a:rPr lang="da-DK" dirty="0"/>
              <a:t>- resultaterne</a:t>
            </a:r>
          </a:p>
          <a:p>
            <a:r>
              <a:rPr lang="da-DK" dirty="0"/>
              <a:t>-relevante perspektiveringer</a:t>
            </a:r>
          </a:p>
          <a:p>
            <a:endParaRPr lang="da-DK" dirty="0"/>
          </a:p>
          <a:p>
            <a:r>
              <a:rPr lang="da-DK" dirty="0"/>
              <a:t>Men også på spørgsmål om: </a:t>
            </a:r>
          </a:p>
          <a:p>
            <a:r>
              <a:rPr lang="da-DK" dirty="0"/>
              <a:t>- valg af emne og fag </a:t>
            </a:r>
          </a:p>
          <a:p>
            <a:r>
              <a:rPr lang="da-DK" dirty="0"/>
              <a:t>- overvejelser vedr. dit arbejde frem mod problemformuleringen</a:t>
            </a:r>
          </a:p>
          <a:p>
            <a:r>
              <a:rPr lang="da-DK" dirty="0"/>
              <a:t>- hvad der </a:t>
            </a:r>
            <a:r>
              <a:rPr lang="da-DK" u="sng" dirty="0"/>
              <a:t>ellers</a:t>
            </a:r>
            <a:r>
              <a:rPr lang="da-DK" dirty="0"/>
              <a:t> kunne være relevant at undersøge inden for emnet - eller inden for et beslægtet emne - og med hvilke fremgangsmåder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42117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76F091-B603-6451-DB12-411EA4A6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>
                <a:hlinkClick r:id="rId2"/>
              </a:rPr>
            </a:br>
            <a:br>
              <a:rPr lang="da-DK" dirty="0">
                <a:hlinkClick r:id="rId2"/>
              </a:rPr>
            </a:br>
            <a:br>
              <a:rPr lang="da-DK" dirty="0">
                <a:hlinkClick r:id="rId2"/>
              </a:rPr>
            </a:br>
            <a:r>
              <a:rPr lang="da-DK" dirty="0">
                <a:hlinkClick r:id="rId2"/>
              </a:rPr>
              <a:t>Opgaveguiden til hhx: Eksamen SOP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6DFCD5-5D37-129D-727D-51BAEDEFE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CCCFA6C-AB43-7D06-010D-68B9EDDBB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2" y="1668245"/>
            <a:ext cx="7362496" cy="420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3213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/>
              <a:t>Hvordan forbereder du dig?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190445" y="1845734"/>
            <a:ext cx="7176316" cy="4023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1800" dirty="0"/>
              <a:t>Læs disse slides grundigt igennem.</a:t>
            </a:r>
          </a:p>
          <a:p>
            <a:pPr marL="0" indent="0">
              <a:buNone/>
            </a:pPr>
            <a:r>
              <a:rPr lang="da-DK" sz="1800" dirty="0"/>
              <a:t>Gennemlæs din rapport. Du skal have overblik – men også styr på detaljen. Vær bevidst om både styrker og svagheder/mangler. </a:t>
            </a:r>
          </a:p>
          <a:p>
            <a:pPr marL="0" indent="0">
              <a:buNone/>
            </a:pPr>
            <a:r>
              <a:rPr lang="da-DK" sz="1800" dirty="0"/>
              <a:t>Udarbejd præsentationen – OG notater til samtalen.</a:t>
            </a:r>
          </a:p>
          <a:p>
            <a:pPr marL="0" indent="0">
              <a:buNone/>
            </a:pPr>
            <a:r>
              <a:rPr lang="da-DK" sz="1800" dirty="0"/>
              <a:t>Forbered din præsentation i god tid. Øv dig mange gange. Tag tid (tæt på 10 min. og ikke over). Undlad at læse alt op – ud over dine slides bør du støtte dig til stikordsnotater.</a:t>
            </a:r>
          </a:p>
          <a:p>
            <a:pPr marL="0" indent="0">
              <a:buNone/>
            </a:pPr>
            <a:r>
              <a:rPr lang="da-DK" sz="1800" dirty="0"/>
              <a:t>Find en læsemakker: Læs/hør hinandens opgaver og præsentationer. Også samtalen kan forberedes: Spil lærer/censor for hinanden. </a:t>
            </a:r>
          </a:p>
          <a:p>
            <a:pPr marL="0" indent="0">
              <a:buNone/>
            </a:pPr>
            <a:r>
              <a:rPr lang="da-DK" sz="1800" dirty="0"/>
              <a:t>Dine lærere må ikke vejlede dig </a:t>
            </a:r>
            <a:r>
              <a:rPr lang="da-DK" sz="1800" u="sng" dirty="0"/>
              <a:t>konkret</a:t>
            </a:r>
            <a:r>
              <a:rPr lang="da-DK" sz="1800" dirty="0"/>
              <a:t> - men </a:t>
            </a:r>
            <a:r>
              <a:rPr lang="da-DK" sz="1800" u="sng" dirty="0"/>
              <a:t>generelle</a:t>
            </a:r>
            <a:r>
              <a:rPr lang="da-DK" sz="1800" dirty="0"/>
              <a:t> spørgsmål må de godt besvare.</a:t>
            </a:r>
          </a:p>
          <a:p>
            <a:pPr marL="0" indent="0">
              <a:buNone/>
            </a:pPr>
            <a:r>
              <a:rPr lang="da-DK" sz="1800" dirty="0"/>
              <a:t>På vej til eksamen: Medbring din rapport (1 eks.)– og udprint dine notater+ </a:t>
            </a:r>
            <a:r>
              <a:rPr lang="da-DK" sz="1800" dirty="0" err="1"/>
              <a:t>evt</a:t>
            </a:r>
            <a:r>
              <a:rPr lang="da-DK" sz="1800"/>
              <a:t> handouts.</a:t>
            </a:r>
            <a:endParaRPr lang="da-DK" sz="1800" dirty="0"/>
          </a:p>
          <a:p>
            <a:pPr marL="0" indent="0">
              <a:buNone/>
            </a:pPr>
            <a:endParaRPr lang="da-DK" sz="2400" dirty="0"/>
          </a:p>
          <a:p>
            <a:r>
              <a:rPr lang="da-DK" sz="2400" dirty="0"/>
              <a:t> </a:t>
            </a:r>
          </a:p>
          <a:p>
            <a:r>
              <a:rPr lang="da-DK" sz="2400" dirty="0"/>
              <a:t> 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704141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Retro">
  <a:themeElements>
    <a:clrScheme name="Retr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0000FF"/>
      </a:hlink>
      <a:folHlink>
        <a:srgbClr val="FF00FF"/>
      </a:folHlink>
    </a:clrScheme>
    <a:fontScheme name="Retro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Retro">
  <a:themeElements>
    <a:clrScheme name="Retr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0000FF"/>
      </a:hlink>
      <a:folHlink>
        <a:srgbClr val="FF00FF"/>
      </a:folHlink>
    </a:clrScheme>
    <a:fontScheme name="Retro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6192D0E868AC469748B641EC817C57" ma:contentTypeVersion="13" ma:contentTypeDescription="Create a new document." ma:contentTypeScope="" ma:versionID="d5a1ad933164ab053b3b4b4c30bdc6e7">
  <xsd:schema xmlns:xsd="http://www.w3.org/2001/XMLSchema" xmlns:xs="http://www.w3.org/2001/XMLSchema" xmlns:p="http://schemas.microsoft.com/office/2006/metadata/properties" xmlns:ns3="5a3bb572-dd18-403c-9127-a7562d3f1b88" xmlns:ns4="7ef8e99b-e688-4b19-841d-d94559b0b70e" targetNamespace="http://schemas.microsoft.com/office/2006/metadata/properties" ma:root="true" ma:fieldsID="e103f0a8122eb0418d851284f71758e5" ns3:_="" ns4:_="">
    <xsd:import namespace="5a3bb572-dd18-403c-9127-a7562d3f1b88"/>
    <xsd:import namespace="7ef8e99b-e688-4b19-841d-d94559b0b70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3bb572-dd18-403c-9127-a7562d3f1b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8e99b-e688-4b19-841d-d94559b0b7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7DD8E4-4FCB-4DBB-8508-B5A4458E28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13B846-7DFC-4EDD-84A0-8397BC904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3bb572-dd18-403c-9127-a7562d3f1b88"/>
    <ds:schemaRef ds:uri="7ef8e99b-e688-4b19-841d-d94559b0b7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8A4FF2-550C-4E79-A4D8-B26D5DFF926F}">
  <ds:schemaRefs>
    <ds:schemaRef ds:uri="5a3bb572-dd18-403c-9127-a7562d3f1b88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7ef8e99b-e688-4b19-841d-d94559b0b70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19679</TotalTime>
  <Words>945</Words>
  <Application>Microsoft Macintosh PowerPoint</Application>
  <PresentationFormat>Skærmshow (4:3)</PresentationFormat>
  <Paragraphs>103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Calibri</vt:lpstr>
      <vt:lpstr>Calibri Light</vt:lpstr>
      <vt:lpstr>Helvetica</vt:lpstr>
      <vt:lpstr>Trebuchet MS</vt:lpstr>
      <vt:lpstr>Wingdings</vt:lpstr>
      <vt:lpstr>Retro</vt:lpstr>
      <vt:lpstr>           Om SOP-eksamen for HHX, sommer 2026   </vt:lpstr>
      <vt:lpstr>Eksamen </vt:lpstr>
      <vt:lpstr>Inden eksamen</vt:lpstr>
      <vt:lpstr>Officielle vurderingskriterier - rapporten</vt:lpstr>
      <vt:lpstr>Officielle bedømmelseskriterier  – mundtlig eksamen</vt:lpstr>
      <vt:lpstr>Din præsentation</vt:lpstr>
      <vt:lpstr>Generelt om præsentationen</vt:lpstr>
      <vt:lpstr>Præsentationen – særligt om faglige metoder</vt:lpstr>
      <vt:lpstr>Perspektivering</vt:lpstr>
      <vt:lpstr>Samtalen</vt:lpstr>
      <vt:lpstr>Samtalen (fortsat)</vt:lpstr>
      <vt:lpstr>   Opgaveguiden til hhx: Eksamen SOP </vt:lpstr>
      <vt:lpstr>Hvordan forbereder du dig?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Personalemøde Onsdag den 7. august 2019 kl. 9.00-12.00</dc:title>
  <dc:creator>Katrine Juul</dc:creator>
  <cp:lastModifiedBy>Helle Birch</cp:lastModifiedBy>
  <cp:revision>124</cp:revision>
  <dcterms:modified xsi:type="dcterms:W3CDTF">2026-05-21T11:38:01Z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0x010100656192D0E868AC469748B641EC817C57</vt:lpwstr>
  </property>
</Properties>
</file>